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 id="2147483656" r:id="rId2"/>
  </p:sldMasterIdLst>
  <p:notesMasterIdLst>
    <p:notesMasterId r:id="rId47"/>
  </p:notesMasterIdLst>
  <p:sldIdLst>
    <p:sldId id="360" r:id="rId3"/>
    <p:sldId id="383" r:id="rId4"/>
    <p:sldId id="355" r:id="rId5"/>
    <p:sldId id="371" r:id="rId6"/>
    <p:sldId id="376" r:id="rId7"/>
    <p:sldId id="380" r:id="rId8"/>
    <p:sldId id="256" r:id="rId9"/>
    <p:sldId id="265" r:id="rId10"/>
    <p:sldId id="421" r:id="rId11"/>
    <p:sldId id="423" r:id="rId12"/>
    <p:sldId id="378" r:id="rId13"/>
    <p:sldId id="266" r:id="rId14"/>
    <p:sldId id="362" r:id="rId15"/>
    <p:sldId id="268" r:id="rId16"/>
    <p:sldId id="269" r:id="rId17"/>
    <p:sldId id="270" r:id="rId18"/>
    <p:sldId id="291" r:id="rId19"/>
    <p:sldId id="417" r:id="rId20"/>
    <p:sldId id="364" r:id="rId21"/>
    <p:sldId id="413" r:id="rId22"/>
    <p:sldId id="429" r:id="rId23"/>
    <p:sldId id="280" r:id="rId24"/>
    <p:sldId id="340" r:id="rId25"/>
    <p:sldId id="386" r:id="rId26"/>
    <p:sldId id="281" r:id="rId27"/>
    <p:sldId id="426" r:id="rId28"/>
    <p:sldId id="295" r:id="rId29"/>
    <p:sldId id="384" r:id="rId30"/>
    <p:sldId id="297" r:id="rId31"/>
    <p:sldId id="387" r:id="rId32"/>
    <p:sldId id="285" r:id="rId33"/>
    <p:sldId id="392" r:id="rId34"/>
    <p:sldId id="418" r:id="rId35"/>
    <p:sldId id="366" r:id="rId36"/>
    <p:sldId id="372" r:id="rId37"/>
    <p:sldId id="428" r:id="rId38"/>
    <p:sldId id="301" r:id="rId39"/>
    <p:sldId id="406" r:id="rId40"/>
    <p:sldId id="303" r:id="rId41"/>
    <p:sldId id="304" r:id="rId42"/>
    <p:sldId id="407" r:id="rId43"/>
    <p:sldId id="410" r:id="rId44"/>
    <p:sldId id="368" r:id="rId45"/>
    <p:sldId id="427" r:id="rId46"/>
  </p:sldIdLst>
  <p:sldSz cx="12192000" cy="6858000"/>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360"/>
            <p14:sldId id="383"/>
            <p14:sldId id="355"/>
            <p14:sldId id="371"/>
            <p14:sldId id="376"/>
            <p14:sldId id="380"/>
            <p14:sldId id="256"/>
            <p14:sldId id="265"/>
            <p14:sldId id="421"/>
            <p14:sldId id="423"/>
            <p14:sldId id="378"/>
            <p14:sldId id="266"/>
          </p14:sldIdLst>
        </p14:section>
        <p14:section name="select()" id="{742796F6-4AC2-40D6-9862-8EA797D6A928}">
          <p14:sldIdLst>
            <p14:sldId id="362"/>
            <p14:sldId id="268"/>
            <p14:sldId id="269"/>
            <p14:sldId id="270"/>
            <p14:sldId id="291"/>
            <p14:sldId id="417"/>
            <p14:sldId id="364"/>
            <p14:sldId id="413"/>
          </p14:sldIdLst>
        </p14:section>
        <p14:section name="filter" id="{8CE85830-1EBC-4B15-A9C0-3C5DD3DA008A}">
          <p14:sldIdLst>
            <p14:sldId id="429"/>
            <p14:sldId id="280"/>
            <p14:sldId id="340"/>
            <p14:sldId id="386"/>
            <p14:sldId id="281"/>
            <p14:sldId id="426"/>
            <p14:sldId id="295"/>
            <p14:sldId id="384"/>
            <p14:sldId id="297"/>
            <p14:sldId id="387"/>
            <p14:sldId id="285"/>
            <p14:sldId id="392"/>
            <p14:sldId id="418"/>
            <p14:sldId id="366"/>
            <p14:sldId id="372"/>
            <p14:sldId id="428"/>
          </p14:sldIdLst>
        </p14:section>
        <p14:section name="arrange" id="{8168BACF-403C-4723-B5F3-875FAE6C5A39}">
          <p14:sldIdLst>
            <p14:sldId id="301"/>
            <p14:sldId id="406"/>
            <p14:sldId id="303"/>
            <p14:sldId id="304"/>
            <p14:sldId id="407"/>
            <p14:sldId id="410"/>
            <p14:sldId id="368"/>
            <p14:sldId id="427"/>
          </p14:sldIdLst>
        </p14:section>
        <p14:section name="pipe" id="{7561AE8B-0928-4B40-9E7D-8496CE581DA5}">
          <p14:sldIdLst/>
        </p14:section>
        <p14:section name="Deriving Data" id="{0D4867BF-EED7-4685-8E9E-05EB8516C8B7}">
          <p14:sldIdLst/>
        </p14:section>
        <p14:section name="mutate" id="{5194B3A8-23FC-4B47-AFA1-13F0F45CB06C}">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C283"/>
    <a:srgbClr val="F8A968"/>
    <a:srgbClr val="FCC598"/>
    <a:srgbClr val="A5C0E5"/>
    <a:srgbClr val="CEE3A7"/>
    <a:srgbClr val="E6A5A4"/>
    <a:srgbClr val="0365C0"/>
    <a:srgbClr val="538DD5"/>
    <a:srgbClr val="005493"/>
    <a:srgbClr val="8DB4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03" autoAdjust="0"/>
    <p:restoredTop sz="91345" autoAdjust="0"/>
  </p:normalViewPr>
  <p:slideViewPr>
    <p:cSldViewPr snapToGrid="0">
      <p:cViewPr varScale="1">
        <p:scale>
          <a:sx n="119" d="100"/>
          <a:sy n="119" d="100"/>
        </p:scale>
        <p:origin x="1280" y="192"/>
      </p:cViewPr>
      <p:guideLst>
        <p:guide pos="7008"/>
        <p:guide orient="horz" pos="3240"/>
      </p:guideLst>
    </p:cSldViewPr>
  </p:slideViewPr>
  <p:notesTextViewPr>
    <p:cViewPr>
      <p:scale>
        <a:sx n="1" d="1"/>
        <a:sy n="1" d="1"/>
      </p:scale>
      <p:origin x="0" y="0"/>
    </p:cViewPr>
  </p:notesTextViewPr>
  <p:notesViewPr>
    <p:cSldViewPr snapToGrid="0" showGuides="1">
      <p:cViewPr varScale="1">
        <p:scale>
          <a:sx n="93" d="100"/>
          <a:sy n="93" d="100"/>
        </p:scale>
        <p:origin x="3648"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17" y="4560556"/>
            <a:ext cx="5852158" cy="4320534"/>
          </a:xfrm>
          <a:prstGeom prst="rect">
            <a:avLst/>
          </a:prstGeom>
          <a:noFill/>
          <a:ln>
            <a:noFill/>
          </a:ln>
        </p:spPr>
        <p:txBody>
          <a:bodyPr spcFirstLastPara="1" wrap="square" lIns="49232" tIns="49232" rIns="49232" bIns="49232"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aseline="0" dirty="0"/>
              <a:t>In this session we'll begin to tackle one of the fundamental issues in data analysis and that is the process of transforming, or wrangling, your data set. </a:t>
            </a:r>
            <a:endParaRPr lang="en-US" dirty="0"/>
          </a:p>
        </p:txBody>
      </p:sp>
    </p:spTree>
    <p:extLst>
      <p:ext uri="{BB962C8B-B14F-4D97-AF65-F5344CB8AC3E}">
        <p14:creationId xmlns:p14="http://schemas.microsoft.com/office/powerpoint/2010/main" val="3359621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aseline="0" dirty="0"/>
              <a:t>Rather a typical workflow involves making one tweak to the data at a time, going through a sequence of steps, each one carried out by one function to get you to the final tidy dataset.</a:t>
            </a:r>
            <a:endParaRPr lang="en-US" dirty="0"/>
          </a:p>
        </p:txBody>
      </p:sp>
    </p:spTree>
    <p:extLst>
      <p:ext uri="{BB962C8B-B14F-4D97-AF65-F5344CB8AC3E}">
        <p14:creationId xmlns:p14="http://schemas.microsoft.com/office/powerpoint/2010/main" val="3141107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800" baseline="0" dirty="0">
                <a:latin typeface="Calibri"/>
                <a:ea typeface="Calibri"/>
                <a:cs typeface="Calibri"/>
                <a:sym typeface="Calibri"/>
              </a:rPr>
              <a:t>This session is about getting to know these functions. Data wrangling can require a lot of different manipulations and dplyr has a deep bench of functions, but most data wrangling in my experience will involve one of these four actions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800" baseline="0" dirty="0">
              <a:latin typeface="Calibri"/>
              <a:ea typeface="Calibri"/>
              <a:cs typeface="Calibri"/>
              <a:sym typeface="Calibri"/>
            </a:endParaRPr>
          </a:p>
          <a:p>
            <a:pPr marL="0" indent="0">
              <a:buNone/>
            </a:pPr>
            <a:r>
              <a:rPr lang="en-US" sz="800" baseline="0" dirty="0">
                <a:latin typeface="Calibri"/>
                <a:cs typeface="Calibri"/>
                <a:sym typeface="Calibri"/>
              </a:rPr>
              <a:t>Starting with the raw data, </a:t>
            </a:r>
            <a:r>
              <a:rPr lang="en-US" sz="800" baseline="0" dirty="0" err="1">
                <a:latin typeface="Calibri"/>
                <a:cs typeface="Calibri"/>
                <a:sym typeface="Calibri"/>
              </a:rPr>
              <a:t>youll</a:t>
            </a:r>
            <a:r>
              <a:rPr lang="en-US" sz="800" baseline="0" dirty="0">
                <a:latin typeface="Calibri"/>
                <a:cs typeface="Calibri"/>
                <a:sym typeface="Calibri"/>
              </a:rPr>
              <a:t> need to choose the columns you want, define and extract the rows of interest, you will likely need to derive new calculated columns and finally often we have to aggregate data with a summary.</a:t>
            </a:r>
          </a:p>
          <a:p>
            <a:pPr marL="0" indent="0">
              <a:buNone/>
            </a:pPr>
            <a:r>
              <a:rPr lang="en-US" sz="800" baseline="0" dirty="0">
                <a:latin typeface="Calibri"/>
                <a:cs typeface="Calibri"/>
                <a:sym typeface="Wingdings" panose="05000000000000000000" pitchFamily="2" charset="2"/>
              </a:rPr>
              <a:t></a:t>
            </a:r>
          </a:p>
          <a:p>
            <a:pPr marL="0" indent="0">
              <a:buNone/>
            </a:pPr>
            <a:r>
              <a:rPr lang="en-US" sz="800" baseline="0" dirty="0">
                <a:latin typeface="Calibri"/>
                <a:cs typeface="Calibri"/>
                <a:sym typeface="Wingdings" panose="05000000000000000000" pitchFamily="2" charset="2"/>
              </a:rPr>
              <a:t>Dplyr implements four functions that handle each of these actions, Select, Filter, Mutate, and Summarize. In this lecture we'll be discussing the first 3, and the last one will be covered in the next lecture.</a:t>
            </a: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6563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One of the major advantages of using dplyr functions in your data analysis</a:t>
            </a:r>
            <a:r>
              <a:rPr lang="en-US" baseline="0" dirty="0"/>
              <a:t> </a:t>
            </a:r>
            <a:r>
              <a:rPr lang="en-US" dirty="0"/>
              <a:t>is that dplyr functions all use a common syntax, which makes them easier to learn. </a:t>
            </a:r>
          </a:p>
          <a:p>
            <a:pPr marL="0" indent="0">
              <a:buNone/>
            </a:pPr>
            <a:endParaRPr lang="en-US" dirty="0"/>
          </a:p>
          <a:p>
            <a:pPr marL="0" indent="0">
              <a:buNone/>
            </a:pPr>
            <a:r>
              <a:rPr lang="en-US" dirty="0"/>
              <a:t>Each one will take a</a:t>
            </a:r>
            <a:r>
              <a:rPr lang="en-US" baseline="0" dirty="0"/>
              <a:t> data frame as the first argument, which will be followed by additional arguments that basically serve as instructions to the function on how to operate on the data frame. The output of dplyr functions is always another data frame. </a:t>
            </a:r>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07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The first</a:t>
            </a:r>
            <a:r>
              <a:rPr lang="en-US" baseline="0" dirty="0"/>
              <a:t> set of functions we will explore will be ones whose primary goal is to extracting the data of interest from a large and often messy pile of data.</a:t>
            </a:r>
          </a:p>
          <a:p>
            <a:pPr marL="85487" indent="0">
              <a:buNone/>
            </a:pPr>
            <a:endParaRPr lang="en-US" baseline="0" dirty="0"/>
          </a:p>
          <a:p>
            <a:pPr marL="85487"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Reducing a dataset to a narrow subset of columns and rows that are needed to answer a specific question are commonly the beginning of a data analysis.</a:t>
            </a:r>
          </a:p>
        </p:txBody>
      </p:sp>
    </p:spTree>
    <p:extLst>
      <p:ext uri="{BB962C8B-B14F-4D97-AF65-F5344CB8AC3E}">
        <p14:creationId xmlns:p14="http://schemas.microsoft.com/office/powerpoint/2010/main" val="3004969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We will start with the select function. It’s not uncommon to get datasets with hundreds or even thousands of columns. In this case, the first challenge is often narrowing in on the variables you’re actually interested in. select() allows you to rapidly zoom in on a useful subset of the columns in the raw data.</a:t>
            </a:r>
            <a:endParaRPr dirty="0"/>
          </a:p>
          <a:p>
            <a:pPr marL="0" indent="0">
              <a:buNone/>
            </a:pPr>
            <a:endParaRPr dirty="0"/>
          </a:p>
          <a:p>
            <a:pPr marL="0" indent="0">
              <a:buNone/>
            </a:pPr>
            <a:endParaRPr dirty="0"/>
          </a:p>
        </p:txBody>
      </p:sp>
      <p:sp>
        <p:nvSpPr>
          <p:cNvPr id="159" name="Google Shape;159;p1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5263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select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It will extract the columns of your choosing from and return these columns as a new data frame.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rows that you started with and the columns defined in the select function.</a:t>
            </a:r>
            <a:endParaRPr sz="1100"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45409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You can see here that select() conforms to the</a:t>
            </a:r>
            <a:r>
              <a:rPr lang="en-US" sz="600" baseline="0" dirty="0">
                <a:solidFill>
                  <a:schemeClr val="dk1"/>
                </a:solidFill>
                <a:latin typeface="Calibri"/>
                <a:ea typeface="Calibri"/>
                <a:cs typeface="Calibri"/>
                <a:sym typeface="Calibri"/>
              </a:rPr>
              <a:t> syntax of all dplyr functions.</a:t>
            </a:r>
            <a:endParaRPr lang="en-US" sz="600" dirty="0">
              <a:solidFill>
                <a:schemeClr val="dk1"/>
              </a:solidFill>
              <a:latin typeface="Calibri"/>
              <a:ea typeface="Calibri"/>
              <a:cs typeface="Calibri"/>
              <a:sym typeface="Calibri"/>
            </a:endParaRPr>
          </a:p>
          <a:p>
            <a:pPr marL="0" indent="0">
              <a:lnSpc>
                <a:spcPct val="115000"/>
              </a:lnSpc>
              <a:buClr>
                <a:schemeClr val="dk1"/>
              </a:buClr>
              <a:buNone/>
            </a:pPr>
            <a:endParaRPr lang="en-US"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Select takes the starting data frame as its first argument. In this case it’s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a:t>
            </a:r>
          </a:p>
          <a:p>
            <a:pPr marL="0" indent="0">
              <a:lnSpc>
                <a:spcPct val="115000"/>
              </a:lnSpc>
              <a:buClr>
                <a:schemeClr val="dk1"/>
              </a:buClr>
              <a:buNone/>
            </a:pPr>
            <a:r>
              <a:rPr lang="en-US" sz="600" dirty="0">
                <a:solidFill>
                  <a:schemeClr val="dk1"/>
                </a:solidFill>
                <a:latin typeface="Calibri"/>
                <a:ea typeface="Calibri"/>
                <a:cs typeface="Calibri"/>
                <a:sym typeface="Calibri"/>
              </a:rPr>
              <a:t>After that it takes any number of additional arguments that specify the columns that you want to pick. </a:t>
            </a:r>
          </a:p>
          <a:p>
            <a:pPr marL="0" indent="0">
              <a:lnSpc>
                <a:spcPct val="115000"/>
              </a:lnSpc>
              <a:buClr>
                <a:schemeClr val="dk1"/>
              </a:buClr>
              <a:buNone/>
            </a:pPr>
            <a:r>
              <a:rPr lang="en-US" sz="600" dirty="0">
                <a:solidFill>
                  <a:schemeClr val="dk1"/>
                </a:solidFill>
                <a:latin typeface="Calibri"/>
                <a:ea typeface="Calibri"/>
                <a:cs typeface="Calibri"/>
                <a:sym typeface="Calibri"/>
              </a:rPr>
              <a:t>In it’s simplest form, those additional arguments will just be the names of the columns that you want to select. Like in this case we are indicating that we want to keep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columns.</a:t>
            </a:r>
          </a:p>
          <a:p>
            <a:pPr marL="0" indent="0">
              <a:lnSpc>
                <a:spcPct val="115000"/>
              </a:lnSpc>
              <a:buClr>
                <a:schemeClr val="dk1"/>
              </a:buClr>
              <a:buNone/>
            </a:pPr>
            <a:r>
              <a:rPr lang="en-US" sz="600" dirty="0">
                <a:solidFill>
                  <a:schemeClr val="dk1"/>
                </a:solidFill>
                <a:latin typeface="Calibri"/>
                <a:ea typeface="Calibri"/>
                <a:cs typeface="Calibri"/>
                <a:sym typeface="Calibri"/>
              </a:rPr>
              <a:t> In very wide datasets, writing out the names of the columns you want just doesn’t scale so dplyr does have additional</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convenience functions that can help you succinctly identify the columns you want. We won't go over these together but they </a:t>
            </a:r>
            <a:r>
              <a:rPr lang="en-US" sz="600" baseline="0" dirty="0">
                <a:solidFill>
                  <a:schemeClr val="dk1"/>
                </a:solidFill>
                <a:latin typeface="Calibri"/>
                <a:ea typeface="Calibri"/>
                <a:cs typeface="Calibri"/>
                <a:sym typeface="Calibri"/>
              </a:rPr>
              <a:t>can be found in the data transformation cheat sheet in the appendix to your </a:t>
            </a:r>
            <a:r>
              <a:rPr lang="en-US" sz="600" baseline="0" dirty="0" err="1">
                <a:solidFill>
                  <a:schemeClr val="dk1"/>
                </a:solidFill>
                <a:latin typeface="Calibri"/>
                <a:ea typeface="Calibri"/>
                <a:cs typeface="Calibri"/>
                <a:sym typeface="Calibri"/>
              </a:rPr>
              <a:t>coursebook</a:t>
            </a:r>
            <a:r>
              <a:rPr lang="en-US" sz="600" baseline="0" dirty="0">
                <a:solidFill>
                  <a:schemeClr val="dk1"/>
                </a:solidFill>
                <a:latin typeface="Calibri"/>
                <a:ea typeface="Calibri"/>
                <a:cs typeface="Calibri"/>
                <a:sym typeface="Calibri"/>
              </a:rPr>
              <a:t>.</a:t>
            </a:r>
            <a:endParaRPr sz="600" dirty="0">
              <a:solidFill>
                <a:schemeClr val="dk1"/>
              </a:solidFill>
              <a:latin typeface="Calibri"/>
              <a:ea typeface="Calibri"/>
              <a:cs typeface="Calibri"/>
              <a:sym typeface="Calibri"/>
            </a:endParaRPr>
          </a:p>
          <a:p>
            <a:pPr marL="0" indent="0">
              <a:buNone/>
            </a:pPr>
            <a:endParaRPr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81542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So for example, if you were to run the code</a:t>
            </a:r>
            <a:r>
              <a:rPr lang="en-US" sz="600" baseline="0" dirty="0">
                <a:solidFill>
                  <a:schemeClr val="dk1"/>
                </a:solidFill>
                <a:latin typeface="Calibri"/>
                <a:ea typeface="Calibri"/>
                <a:cs typeface="Calibri"/>
                <a:sym typeface="Calibri"/>
              </a:rPr>
              <a:t> you see here</a:t>
            </a:r>
            <a:r>
              <a:rPr lang="en-US" sz="600" dirty="0">
                <a:solidFill>
                  <a:schemeClr val="dk1"/>
                </a:solidFill>
                <a:latin typeface="Calibri"/>
                <a:ea typeface="Calibri"/>
                <a:cs typeface="Calibri"/>
                <a:sym typeface="Calibri"/>
              </a:rPr>
              <a:t>, the snippet of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 on the left would be accepted as input and a subset of it,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the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would be returned as output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51141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Also by the way you if</a:t>
            </a:r>
            <a:r>
              <a:rPr lang="en-US" sz="600" baseline="0" dirty="0">
                <a:solidFill>
                  <a:schemeClr val="dk1"/>
                </a:solidFill>
                <a:latin typeface="Calibri"/>
                <a:ea typeface="Calibri"/>
                <a:cs typeface="Calibri"/>
                <a:sym typeface="Calibri"/>
              </a:rPr>
              <a:t> you put a little minus sign before the name of the column then select will actually EXCLUDE that column from the output.</a:t>
            </a:r>
          </a:p>
          <a:p>
            <a:pPr marL="0" indent="0">
              <a:buNone/>
            </a:pPr>
            <a:endParaRPr lang="en-US" sz="600" baseline="0" dirty="0">
              <a:solidFill>
                <a:schemeClr val="dk1"/>
              </a:solidFill>
              <a:latin typeface="Calibri"/>
              <a:cs typeface="Calibri"/>
              <a:sym typeface="Calibri"/>
            </a:endParaRPr>
          </a:p>
          <a:p>
            <a:pPr marL="0" indent="0">
              <a:buNone/>
            </a:pPr>
            <a:r>
              <a:rPr lang="en-US" sz="600" baseline="0" dirty="0">
                <a:solidFill>
                  <a:schemeClr val="dk1"/>
                </a:solidFill>
                <a:latin typeface="Calibri"/>
                <a:cs typeface="Calibri"/>
                <a:sym typeface="Calibri"/>
              </a:rPr>
              <a:t>So in this example we put a minus sign in </a:t>
            </a:r>
            <a:r>
              <a:rPr lang="en-US" sz="600" baseline="0" dirty="0" err="1">
                <a:solidFill>
                  <a:schemeClr val="dk1"/>
                </a:solidFill>
                <a:latin typeface="Calibri"/>
                <a:cs typeface="Calibri"/>
                <a:sym typeface="Calibri"/>
              </a:rPr>
              <a:t>fron</a:t>
            </a:r>
            <a:r>
              <a:rPr lang="en-US" sz="600" baseline="0" dirty="0">
                <a:solidFill>
                  <a:schemeClr val="dk1"/>
                </a:solidFill>
                <a:latin typeface="Calibri"/>
                <a:cs typeface="Calibri"/>
                <a:sym typeface="Calibri"/>
              </a:rPr>
              <a:t> of column name </a:t>
            </a:r>
            <a:r>
              <a:rPr lang="en-US" sz="600" baseline="0" dirty="0" err="1">
                <a:solidFill>
                  <a:schemeClr val="dk1"/>
                </a:solidFill>
                <a:latin typeface="Calibri"/>
                <a:cs typeface="Calibri"/>
                <a:sym typeface="Calibri"/>
              </a:rPr>
              <a:t>mrn</a:t>
            </a:r>
            <a:r>
              <a:rPr lang="en-US" sz="600" baseline="0" dirty="0">
                <a:solidFill>
                  <a:schemeClr val="dk1"/>
                </a:solidFill>
                <a:latin typeface="Calibri"/>
                <a:cs typeface="Calibri"/>
                <a:sym typeface="Calibri"/>
              </a:rPr>
              <a:t> and </a:t>
            </a:r>
            <a:r>
              <a:rPr lang="en-US" sz="600" baseline="0" dirty="0" err="1">
                <a:solidFill>
                  <a:schemeClr val="dk1"/>
                </a:solidFill>
                <a:latin typeface="Calibri"/>
                <a:cs typeface="Calibri"/>
                <a:sym typeface="Calibri"/>
              </a:rPr>
              <a:t>last_name</a:t>
            </a:r>
            <a:r>
              <a:rPr lang="en-US" sz="600" baseline="0" dirty="0">
                <a:solidFill>
                  <a:schemeClr val="dk1"/>
                </a:solidFill>
                <a:latin typeface="Calibri"/>
                <a:cs typeface="Calibri"/>
                <a:sym typeface="Calibri"/>
              </a:rPr>
              <a:t>, and the snippet of </a:t>
            </a:r>
            <a:r>
              <a:rPr lang="en-US" sz="600" baseline="0" dirty="0" err="1">
                <a:solidFill>
                  <a:schemeClr val="dk1"/>
                </a:solidFill>
                <a:latin typeface="Calibri"/>
                <a:cs typeface="Calibri"/>
                <a:sym typeface="Calibri"/>
              </a:rPr>
              <a:t>covid_testing</a:t>
            </a:r>
            <a:r>
              <a:rPr lang="en-US" sz="600" baseline="0" dirty="0">
                <a:solidFill>
                  <a:schemeClr val="dk1"/>
                </a:solidFill>
                <a:latin typeface="Calibri"/>
                <a:cs typeface="Calibri"/>
                <a:sym typeface="Calibri"/>
              </a:rPr>
              <a:t> in the output only retains the </a:t>
            </a:r>
            <a:r>
              <a:rPr lang="en-US" sz="600" baseline="0" dirty="0" err="1">
                <a:solidFill>
                  <a:schemeClr val="dk1"/>
                </a:solidFill>
                <a:latin typeface="Calibri"/>
                <a:cs typeface="Calibri"/>
                <a:sym typeface="Calibri"/>
              </a:rPr>
              <a:t>first_name</a:t>
            </a:r>
            <a:r>
              <a:rPr lang="en-US" sz="600" baseline="0" dirty="0">
                <a:solidFill>
                  <a:schemeClr val="dk1"/>
                </a:solidFill>
                <a:latin typeface="Calibri"/>
                <a:cs typeface="Calibri"/>
                <a:sym typeface="Calibri"/>
              </a:rPr>
              <a:t> and gender columns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14516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9823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1e91fc5f9_1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1e91fc5f9_1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Amrom Obstfeld MD, PhD, is the Medical Director of the Division of Pathology Informatics as well as the Hematology Laboratory at Children’s Hospital of Philadelphia. After receiving his MD and PhD degrees from the College of Physicians and Surgeons at Columbia University, he went on to train in Clinical Pathology at the Hospital of the University of Pennsylvania. In addition to his duties within the Hematology Laboratory, Dr. Obstfeld’s clinical responsibilities include leading the development of analytic tools to aid in </a:t>
            </a:r>
            <a:r>
              <a:rPr lang="en">
                <a:solidFill>
                  <a:schemeClr val="dk1"/>
                </a:solidFill>
              </a:rPr>
              <a:t>laboratory quality </a:t>
            </a:r>
            <a:r>
              <a:rPr lang="en"/>
              <a:t>management, administration, and operation, and interfacing with other groups throughout the hospital on informatics initiatives.. His research focuses on utilizing clinical and pre-clinical laboratory data sets for predicting diagnosis and prognosis using statistical and machine learning techniques. Dr. Obstfeld plays a major role in designing and implementing educational experiences for pathology trainees and faculty </a:t>
            </a:r>
            <a:r>
              <a:rPr lang="en">
                <a:solidFill>
                  <a:schemeClr val="dk1"/>
                </a:solidFill>
              </a:rPr>
              <a:t>at the University of Pennsylvania </a:t>
            </a:r>
            <a:r>
              <a:rPr lang="en"/>
              <a:t>within the areas of clinical and pathology informatics.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418696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 mentioned earlier that select actually has a bunch of helper functions that are there if you want</a:t>
            </a:r>
            <a:r>
              <a:rPr lang="en-US" baseline="0" dirty="0"/>
              <a:t> to use a shortcut rather than writing out all the columns you want. So you can do term matching, you can select all columns between two columns, like the third through the tenth.</a:t>
            </a: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For a complete list, see the select() section on the dplyr </a:t>
            </a:r>
            <a:r>
              <a:rPr lang="en-US" dirty="0" err="1"/>
              <a:t>cheatsheet</a:t>
            </a:r>
            <a:r>
              <a:rPr lang="en-US" dirty="0"/>
              <a:t> in your appendix</a:t>
            </a:r>
          </a:p>
          <a:p>
            <a:endParaRPr lang="en-US" dirty="0"/>
          </a:p>
        </p:txBody>
      </p:sp>
    </p:spTree>
    <p:extLst>
      <p:ext uri="{BB962C8B-B14F-4D97-AF65-F5344CB8AC3E}">
        <p14:creationId xmlns:p14="http://schemas.microsoft.com/office/powerpoint/2010/main" val="15652226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The first</a:t>
            </a:r>
            <a:r>
              <a:rPr lang="en-US" baseline="0" dirty="0"/>
              <a:t> set of functions we will explore will be ones whose primary goal is to extracting the data of interest from a large and often messy pile of data.</a:t>
            </a:r>
          </a:p>
          <a:p>
            <a:pPr marL="85487" indent="0">
              <a:buNone/>
            </a:pPr>
            <a:endParaRPr lang="en-US" baseline="0" dirty="0"/>
          </a:p>
          <a:p>
            <a:pPr marL="85487"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Reducing a dataset to a narrow subset of columns and rows that are needed to answer a specific question are commonly the beginning of a data analysis.</a:t>
            </a:r>
          </a:p>
        </p:txBody>
      </p:sp>
    </p:spTree>
    <p:extLst>
      <p:ext uri="{BB962C8B-B14F-4D97-AF65-F5344CB8AC3E}">
        <p14:creationId xmlns:p14="http://schemas.microsoft.com/office/powerpoint/2010/main" val="414500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a:solidFill>
                  <a:schemeClr val="dk1"/>
                </a:solidFill>
              </a:rPr>
              <a:t>Now let's carve the data set in the other direction. If you need only a subset of rows from your data set, `filter()` allows you to subset</a:t>
            </a:r>
            <a:r>
              <a:rPr lang="en-US" baseline="0" dirty="0">
                <a:solidFill>
                  <a:schemeClr val="dk1"/>
                </a:solidFill>
              </a:rPr>
              <a:t> rows </a:t>
            </a:r>
            <a:r>
              <a:rPr lang="en-US" dirty="0">
                <a:solidFill>
                  <a:schemeClr val="dk1"/>
                </a:solidFill>
              </a:rPr>
              <a:t>based on logical criteria.</a:t>
            </a:r>
            <a:endParaRPr dirty="0">
              <a:solidFill>
                <a:schemeClr val="dk1"/>
              </a:solidFill>
            </a:endParaRPr>
          </a:p>
          <a:p>
            <a:pPr marL="0" indent="0">
              <a:buNone/>
            </a:pP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5872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filter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Filter will use logical</a:t>
            </a:r>
            <a:r>
              <a:rPr lang="en-US" sz="1100" baseline="0" dirty="0">
                <a:solidFill>
                  <a:schemeClr val="dk1"/>
                </a:solidFill>
                <a:latin typeface="Calibri"/>
                <a:ea typeface="Calibri"/>
                <a:cs typeface="Calibri"/>
                <a:sym typeface="Calibri"/>
              </a:rPr>
              <a:t> criteria you provide in the function to identify the rows </a:t>
            </a:r>
            <a:r>
              <a:rPr lang="en-US" sz="1100" dirty="0">
                <a:solidFill>
                  <a:schemeClr val="dk1"/>
                </a:solidFill>
                <a:latin typeface="Calibri"/>
                <a:ea typeface="Calibri"/>
                <a:cs typeface="Calibri"/>
                <a:sym typeface="Calibri"/>
              </a:rPr>
              <a:t>that are required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columns that you started with and just the rows defined in the filter function.</a:t>
            </a:r>
            <a:endParaRPr lang="en-US" sz="1100" dirty="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57450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Recall that all dplyr functions hew to a common syntax and filter is no exception</a:t>
            </a:r>
            <a:r>
              <a:rPr lang="en-US" baseline="0" dirty="0"/>
              <a:t> </a:t>
            </a:r>
            <a:r>
              <a:rPr lang="en-US" baseline="0" dirty="0">
                <a:sym typeface="Wingdings" panose="05000000000000000000" pitchFamily="2" charset="2"/>
              </a:rPr>
              <a:t></a:t>
            </a:r>
            <a:endParaRPr dirty="0"/>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71434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In filter the first argument again is a data frame from which we will be extracting rows. </a:t>
            </a:r>
          </a:p>
          <a:p>
            <a:pPr marL="0" indent="0">
              <a:buNone/>
            </a:pPr>
            <a:r>
              <a:rPr lang="en-US" dirty="0"/>
              <a:t>Afterwards we can input one more logical tests. R then performs that logical test on each row of the dataset and returns all rows in which the logical test is TRUE. Rows for which the tests are TRUE are returned in the output as a data frame and the rest are removed.</a:t>
            </a:r>
          </a:p>
          <a:p>
            <a:pPr marL="0" indent="0">
              <a:buNone/>
            </a:pPr>
            <a:r>
              <a:rPr lang="en-US" dirty="0"/>
              <a:t>The key point here is that the logical tests are evaluated</a:t>
            </a:r>
            <a:r>
              <a:rPr lang="en-US" baseline="0" dirty="0"/>
              <a:t> row by row, one at a time, independently.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5411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Let's</a:t>
            </a:r>
            <a:r>
              <a:rPr lang="en-US" baseline="0" dirty="0"/>
              <a:t> zoom in for a second on those logical tests.</a:t>
            </a:r>
          </a:p>
          <a:p>
            <a:pPr marL="0" indent="0">
              <a:buNone/>
            </a:pPr>
            <a:endParaRPr lang="en-US" baseline="0" dirty="0"/>
          </a:p>
          <a:p>
            <a:pPr marL="0" indent="0">
              <a:buNone/>
            </a:pPr>
            <a:r>
              <a:rPr lang="en-US" baseline="0" dirty="0"/>
              <a:t>Generally speaking they will take this form. </a:t>
            </a:r>
          </a:p>
          <a:p>
            <a:pPr marL="0" indent="0">
              <a:buNone/>
            </a:pPr>
            <a:endParaRPr lang="en-US" baseline="0" dirty="0"/>
          </a:p>
          <a:p>
            <a:pPr marL="0" indent="0">
              <a:buNone/>
            </a:pPr>
            <a:r>
              <a:rPr lang="en-US" baseline="0" dirty="0"/>
              <a:t>There will be some column that contains the data you want to filter on, like the clinic name, or the patient MRN.</a:t>
            </a:r>
          </a:p>
          <a:p>
            <a:pPr marL="0" indent="0">
              <a:buNone/>
            </a:pPr>
            <a:endParaRPr lang="en-US" baseline="0" dirty="0"/>
          </a:p>
          <a:p>
            <a:pPr marL="0" indent="0">
              <a:buNone/>
            </a:pPr>
            <a:r>
              <a:rPr lang="en-US" baseline="0" dirty="0"/>
              <a:t>Then there will be a logical test, what you see here is equals, you can also have greater than, less than etc.</a:t>
            </a:r>
          </a:p>
          <a:p>
            <a:pPr marL="0" indent="0">
              <a:buNone/>
            </a:pPr>
            <a:endParaRPr lang="en-US" baseline="0" dirty="0"/>
          </a:p>
          <a:p>
            <a:pPr marL="0" indent="0">
              <a:buNone/>
            </a:pPr>
            <a:r>
              <a:rPr lang="en-US" baseline="0" dirty="0"/>
              <a:t>And then you have the criteria. Equal to what? Greater than what number?</a:t>
            </a:r>
          </a:p>
          <a:p>
            <a:pPr marL="0" indent="0">
              <a:buNone/>
            </a:pPr>
            <a:endParaRPr lang="en-US" baseline="0" dirty="0"/>
          </a:p>
          <a:p>
            <a:pPr marL="0" indent="0">
              <a:buNone/>
            </a:pPr>
            <a:r>
              <a:rPr lang="en-US" baseline="0" dirty="0"/>
              <a:t>OK let's see some real examples </a:t>
            </a:r>
            <a:r>
              <a:rPr lang="en-US" baseline="0" dirty="0">
                <a:sym typeface="Wingdings" panose="05000000000000000000" pitchFamily="2" charset="2"/>
              </a:rPr>
              <a:t></a:t>
            </a: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7468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Here's an example.  We supply the </a:t>
            </a:r>
            <a:r>
              <a:rPr lang="en-US" dirty="0" err="1"/>
              <a:t>covid_testing</a:t>
            </a:r>
            <a:r>
              <a:rPr lang="en-US" dirty="0"/>
              <a:t> data frame as the first argument. Afterwards we provide one logical test; we ask filter() to return</a:t>
            </a:r>
            <a:r>
              <a:rPr lang="en-US" baseline="0" dirty="0"/>
              <a:t> rows in which the </a:t>
            </a:r>
            <a:r>
              <a:rPr lang="en-US" baseline="0" dirty="0" err="1"/>
              <a:t>mrn</a:t>
            </a:r>
            <a:r>
              <a:rPr lang="en-US" baseline="0" dirty="0"/>
              <a:t> is </a:t>
            </a:r>
            <a:r>
              <a:rPr lang="en-US" sz="1100" b="0" i="0" u="none" strike="noStrike" cap="none" dirty="0">
                <a:solidFill>
                  <a:srgbClr val="000000"/>
                </a:solidFill>
                <a:effectLst/>
                <a:latin typeface="Arial"/>
                <a:ea typeface="Arial"/>
                <a:cs typeface="Arial"/>
                <a:sym typeface="Arial"/>
              </a:rPr>
              <a:t>5000083</a:t>
            </a:r>
            <a:r>
              <a:rPr lang="en-US" baseline="0" dirty="0"/>
              <a:t>.</a:t>
            </a:r>
          </a:p>
          <a:p>
            <a:pPr marL="0" indent="0">
              <a:buNone/>
            </a:pPr>
            <a:r>
              <a:rPr lang="en-US" baseline="0" dirty="0"/>
              <a:t>Filter will go row by row, starting from the very first row and ask is the value in the </a:t>
            </a:r>
            <a:r>
              <a:rPr lang="en-US" baseline="0" dirty="0" err="1"/>
              <a:t>mrn</a:t>
            </a:r>
            <a:r>
              <a:rPr lang="en-US" baseline="0" dirty="0"/>
              <a:t> column equal to 500083 for that row, as you can see it's not – so it gets an imaginary value of false. </a:t>
            </a:r>
            <a:r>
              <a:rPr lang="en-US" baseline="0" dirty="0">
                <a:sym typeface="Wingdings" panose="05000000000000000000" pitchFamily="2" charset="2"/>
              </a:rPr>
              <a:t></a:t>
            </a:r>
          </a:p>
          <a:p>
            <a:pPr marL="0" indent="0">
              <a:buNone/>
            </a:pPr>
            <a:r>
              <a:rPr lang="en-US" baseline="0" dirty="0">
                <a:sym typeface="Wingdings" panose="05000000000000000000" pitchFamily="2" charset="2"/>
              </a:rPr>
              <a:t>It then goes to the second row, again checks to see if the </a:t>
            </a:r>
            <a:r>
              <a:rPr lang="en-US" baseline="0" dirty="0" err="1">
                <a:sym typeface="Wingdings" panose="05000000000000000000" pitchFamily="2" charset="2"/>
              </a:rPr>
              <a:t>mrn</a:t>
            </a:r>
            <a:r>
              <a:rPr lang="en-US" baseline="0" dirty="0">
                <a:sym typeface="Wingdings" panose="05000000000000000000" pitchFamily="2" charset="2"/>
              </a:rPr>
              <a:t> is a match, it's not so it also get's a false.</a:t>
            </a:r>
          </a:p>
          <a:p>
            <a:pPr marL="0" indent="0">
              <a:buNone/>
            </a:pPr>
            <a:r>
              <a:rPr lang="en-US" baseline="0" dirty="0">
                <a:sym typeface="Wingdings" panose="05000000000000000000" pitchFamily="2" charset="2"/>
              </a:rPr>
              <a:t>And so on for the third </a:t>
            </a:r>
          </a:p>
          <a:p>
            <a:pPr marL="0" indent="0">
              <a:buNone/>
            </a:pPr>
            <a:r>
              <a:rPr lang="en-US" baseline="0" dirty="0">
                <a:sym typeface="Wingdings" panose="05000000000000000000" pitchFamily="2" charset="2"/>
              </a:rPr>
              <a:t>But in the fourth you can see we do have a match – so that gets a TRUE. </a:t>
            </a:r>
          </a:p>
          <a:p>
            <a:pPr marL="0" indent="0">
              <a:buNone/>
            </a:pPr>
            <a:r>
              <a:rPr lang="en-US" baseline="0" dirty="0">
                <a:sym typeface="Wingdings" panose="05000000000000000000" pitchFamily="2" charset="2"/>
              </a:rPr>
              <a:t>So the output of this function is a data frame with the same number of columns but only the rows that resulted in a TRUE based on the criteria in the function</a:t>
            </a:r>
          </a:p>
          <a:p>
            <a:pPr marL="0" indent="0">
              <a:buNone/>
            </a:pPr>
            <a:endParaRPr lang="en-US" baseline="0" dirty="0">
              <a:sym typeface="Wingdings" panose="05000000000000000000" pitchFamily="2" charset="2"/>
            </a:endParaRP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05083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a:t>Note that I used double equals inside of the logical test. Double equals means: compare the left hand to the right hand sides and if it’s the same, then return TRUE. The double equals is called the comparison operator. In contrast, a single equals sign sets a variable (the left side) to a value (usually on the right). It is a very common mistake to accidentally use a single equals inside of the filter function, which will result in an error.</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32210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defTabSz="492404">
              <a:buNone/>
              <a:defRPr/>
            </a:pPr>
            <a:r>
              <a:rPr lang="en-US" dirty="0"/>
              <a:t>Similarly we can ask filter to return just the rows that represent tests for a specific patient, like stark.</a:t>
            </a:r>
          </a:p>
          <a:p>
            <a:pPr marL="0" indent="0" defTabSz="492404">
              <a:buNone/>
              <a:defRPr/>
            </a:pPr>
            <a:r>
              <a:rPr lang="en-US" dirty="0"/>
              <a:t>In this case the first two rows result in TRUE and so are kept </a:t>
            </a:r>
          </a:p>
          <a:p>
            <a:pPr marL="0" indent="0" defTabSz="492404">
              <a:buNone/>
              <a:defRPr/>
            </a:pPr>
            <a:r>
              <a:rPr lang="en-US" dirty="0"/>
              <a:t> Note that when asking filter to return rows with specific text inside of it, we have to put that text in quotes and it's got to be an exact match, partial matches don't count.</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860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Our goals for this session are to learn to use some of</a:t>
            </a:r>
            <a:r>
              <a:rPr lang="en-US" baseline="0" dirty="0"/>
              <a:t> the functions in the dplyr package to tackle some of the most common challenges in data transformation. In addition we'll be using a special tool called a pipe operator to string together individual functions into a data analysis pipeline. </a:t>
            </a:r>
            <a:endParaRPr lang="en-US" dirty="0"/>
          </a:p>
        </p:txBody>
      </p:sp>
    </p:spTree>
    <p:extLst>
      <p:ext uri="{BB962C8B-B14F-4D97-AF65-F5344CB8AC3E}">
        <p14:creationId xmlns:p14="http://schemas.microsoft.com/office/powerpoint/2010/main" val="7419461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what we've seen is that the output of a filter() function is completely</a:t>
            </a:r>
            <a:r>
              <a:rPr lang="en-US" baseline="0" dirty="0"/>
              <a:t> dependent on the logical operators in this green square. Rows in which the logical statement results in a TRUE are returned and those that are FALSE will not be returned. So the next question of course is how do you construct logical statements in R.</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96251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R provides logical operators for</a:t>
            </a:r>
            <a:r>
              <a:rPr lang="en-US" sz="600" baseline="0" dirty="0">
                <a:solidFill>
                  <a:schemeClr val="dk1"/>
                </a:solidFill>
                <a:latin typeface="Calibri"/>
                <a:ea typeface="Calibri"/>
                <a:cs typeface="Calibri"/>
                <a:sym typeface="Calibri"/>
              </a:rPr>
              <a:t> every occasion. </a:t>
            </a:r>
            <a:r>
              <a:rPr lang="en-US" sz="600" dirty="0">
                <a:solidFill>
                  <a:schemeClr val="dk1"/>
                </a:solidFill>
                <a:latin typeface="Calibri"/>
                <a:ea typeface="Calibri"/>
                <a:cs typeface="Calibri"/>
                <a:sym typeface="Calibri"/>
              </a:rPr>
              <a:t>Here are just some of the important logical operators to know about. </a:t>
            </a:r>
          </a:p>
          <a:p>
            <a:pPr marL="0" indent="0">
              <a:lnSpc>
                <a:spcPct val="115000"/>
              </a:lnSpc>
              <a:buClr>
                <a:schemeClr val="dk1"/>
              </a:buClr>
              <a:buNone/>
            </a:pP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We’ve already seen the double equals. </a:t>
            </a:r>
            <a:r>
              <a:rPr lang="en-US" sz="600" dirty="0" err="1">
                <a:solidFill>
                  <a:schemeClr val="dk1"/>
                </a:solidFill>
                <a:latin typeface="Calibri"/>
                <a:ea typeface="Calibri"/>
                <a:cs typeface="Calibri"/>
                <a:sym typeface="Calibri"/>
              </a:rPr>
              <a:t>Theres</a:t>
            </a:r>
            <a:r>
              <a:rPr lang="en-US" sz="600" dirty="0">
                <a:solidFill>
                  <a:schemeClr val="dk1"/>
                </a:solidFill>
                <a:latin typeface="Calibri"/>
                <a:ea typeface="Calibri"/>
                <a:cs typeface="Calibri"/>
                <a:sym typeface="Calibri"/>
              </a:rPr>
              <a:t> also the less than or and greater than operators. These each also come as “or equal to” versions.</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Use exclamation point-equals</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 if you want to select rows in which a value is not equal to something else.</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There</a:t>
            </a:r>
            <a:r>
              <a:rPr lang="en-US" sz="600" baseline="0" dirty="0">
                <a:solidFill>
                  <a:schemeClr val="dk1"/>
                </a:solidFill>
                <a:latin typeface="Calibri"/>
                <a:ea typeface="Calibri"/>
                <a:cs typeface="Calibri"/>
                <a:sym typeface="Calibri"/>
              </a:rPr>
              <a:t> are more here that we won't get into at the moment.</a:t>
            </a:r>
            <a:endParaRPr lang="en-US" sz="600" dirty="0">
              <a:solidFill>
                <a:schemeClr val="dk1"/>
              </a:solidFill>
              <a:latin typeface="Calibri"/>
              <a:ea typeface="Calibri"/>
              <a:cs typeface="Calibri"/>
              <a:sym typeface="Calibri"/>
            </a:endParaRPr>
          </a:p>
          <a:p>
            <a:pPr marL="0" indent="0">
              <a:buNone/>
            </a:pPr>
            <a:endParaRPr dirty="0"/>
          </a:p>
        </p:txBody>
      </p:sp>
      <p:sp>
        <p:nvSpPr>
          <p:cNvPr id="339" name="Google Shape;339;p2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80119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Alright</a:t>
            </a:r>
            <a:r>
              <a:rPr lang="en-US" baseline="0" dirty="0"/>
              <a:t> POP QUIZ, let's see if we can predict what R will say</a:t>
            </a:r>
          </a:p>
          <a:p>
            <a:pPr marL="158750" indent="0">
              <a:buNone/>
            </a:pPr>
            <a:endParaRPr lang="en-US" baseline="0" dirty="0"/>
          </a:p>
          <a:p>
            <a:pPr marL="158750" indent="0">
              <a:buNone/>
            </a:pPr>
            <a:r>
              <a:rPr lang="en-US" baseline="0" dirty="0"/>
              <a:t>If we type into the console 1 ==1, what is the output from R?</a:t>
            </a:r>
          </a:p>
          <a:p>
            <a:pPr marL="158750" indent="0">
              <a:buNone/>
            </a:pPr>
            <a:endParaRPr lang="en-US" baseline="0" dirty="0"/>
          </a:p>
          <a:p>
            <a:pPr marL="158750" indent="0">
              <a:buNone/>
            </a:pPr>
            <a:r>
              <a:rPr lang="en-US" baseline="0" dirty="0"/>
              <a:t>R will output a TRUE</a:t>
            </a:r>
            <a:endParaRPr lang="en-US" dirty="0"/>
          </a:p>
        </p:txBody>
      </p:sp>
    </p:spTree>
    <p:extLst>
      <p:ext uri="{BB962C8B-B14F-4D97-AF65-F5344CB8AC3E}">
        <p14:creationId xmlns:p14="http://schemas.microsoft.com/office/powerpoint/2010/main" val="10080989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How about this, if we type 3 != 1, will we get a TRUE</a:t>
            </a:r>
            <a:r>
              <a:rPr lang="en-US" baseline="0" dirty="0"/>
              <a:t> or a FALSE</a:t>
            </a:r>
          </a:p>
          <a:p>
            <a:pPr marL="158750" indent="0">
              <a:buNone/>
            </a:pPr>
            <a:endParaRPr lang="en-US" baseline="0" dirty="0"/>
          </a:p>
          <a:p>
            <a:pPr marL="158750" indent="0">
              <a:buNone/>
            </a:pPr>
            <a:r>
              <a:rPr lang="en-US" baseline="0" dirty="0"/>
              <a:t>Let's try it in our </a:t>
            </a:r>
            <a:r>
              <a:rPr lang="en-US" baseline="0" dirty="0" err="1"/>
              <a:t>Rstudio</a:t>
            </a:r>
            <a:r>
              <a:rPr lang="en-US" baseline="0" dirty="0"/>
              <a:t> console</a:t>
            </a:r>
          </a:p>
          <a:p>
            <a:pPr marL="158750" indent="0">
              <a:buNone/>
            </a:pPr>
            <a:endParaRPr lang="en-US" baseline="0" dirty="0"/>
          </a:p>
          <a:p>
            <a:pPr marL="158750" indent="0">
              <a:buNone/>
            </a:pPr>
            <a:r>
              <a:rPr lang="en-US" baseline="0" dirty="0"/>
              <a:t>This is TRUE as well</a:t>
            </a:r>
            <a:endParaRPr lang="en-US" dirty="0"/>
          </a:p>
        </p:txBody>
      </p:sp>
    </p:spTree>
    <p:extLst>
      <p:ext uri="{BB962C8B-B14F-4D97-AF65-F5344CB8AC3E}">
        <p14:creationId xmlns:p14="http://schemas.microsoft.com/office/powerpoint/2010/main" val="39329590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OK so why don’t we try to put this into action. Shift over to</a:t>
            </a:r>
            <a:r>
              <a:rPr lang="en-US" baseline="0" dirty="0"/>
              <a:t> </a:t>
            </a:r>
            <a:r>
              <a:rPr lang="en-US" baseline="0" dirty="0" err="1"/>
              <a:t>Rstudio</a:t>
            </a:r>
            <a:r>
              <a:rPr lang="en-US" baseline="0" dirty="0"/>
              <a:t> cloud, go to Your Turn 3 in the </a:t>
            </a:r>
            <a:r>
              <a:rPr lang="en-US" baseline="0" dirty="0" err="1"/>
              <a:t>rmarkdown</a:t>
            </a:r>
            <a:r>
              <a:rPr lang="en-US" baseline="0" dirty="0"/>
              <a:t> document and work through it in your breakout session</a:t>
            </a:r>
            <a:endParaRPr lang="en-US" dirty="0"/>
          </a:p>
        </p:txBody>
      </p:sp>
    </p:spTree>
    <p:extLst>
      <p:ext uri="{BB962C8B-B14F-4D97-AF65-F5344CB8AC3E}">
        <p14:creationId xmlns:p14="http://schemas.microsoft.com/office/powerpoint/2010/main" val="13485031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Now filter() is only one of many functions that dplyr</a:t>
            </a:r>
            <a:r>
              <a:rPr lang="en-US" baseline="0" dirty="0"/>
              <a:t> provides to allow you to extract the rows you want from your data. For a more comprehensive sampling </a:t>
            </a:r>
            <a:r>
              <a:rPr lang="en-US" dirty="0"/>
              <a:t>see the Manipulate cases section on the dplyr </a:t>
            </a:r>
            <a:r>
              <a:rPr lang="en-US" dirty="0" err="1"/>
              <a:t>cheatsheet</a:t>
            </a:r>
            <a:r>
              <a:rPr lang="en-US" dirty="0"/>
              <a:t>.</a:t>
            </a:r>
            <a:endParaRPr dirty="0"/>
          </a:p>
        </p:txBody>
      </p:sp>
      <p:sp>
        <p:nvSpPr>
          <p:cNvPr id="265" name="Google Shape;265;p1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59841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OK we're briefly going to talk about the</a:t>
            </a:r>
            <a:r>
              <a:rPr lang="en-US" baseline="0" dirty="0"/>
              <a:t> arrange function</a:t>
            </a: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13188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Arrange doesn’t so much change your data as much as organize it</a:t>
            </a:r>
          </a:p>
          <a:p>
            <a:pPr marL="0" indent="0">
              <a:buNone/>
            </a:pPr>
            <a:r>
              <a:rPr lang="en-US" dirty="0"/>
              <a:t>Often when exploring your data you’ll be interested in ordering the rows according to values in</a:t>
            </a:r>
            <a:r>
              <a:rPr lang="en-US" baseline="0" dirty="0"/>
              <a:t> a specific column or columns. That’s what arrange() does. It let’s you focus on the most important parts of your data by rearranging and organizing it.</a:t>
            </a:r>
            <a:endParaRPr lang="en-US" dirty="0"/>
          </a:p>
          <a:p>
            <a:pPr marL="0" indent="0">
              <a:buNone/>
            </a:pPr>
            <a:endParaRPr lang="en-US" dirty="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56198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As</a:t>
            </a:r>
            <a:r>
              <a:rPr lang="en-US" baseline="0" dirty="0"/>
              <a:t> we’ve seen, dplyr functions all have similar syntax and arrange is no exception.  The data frame is your first argument. After that you can list one or more columns, each separated by a comma, to arrange the data frame by. </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03557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In this example we are arranging </a:t>
            </a:r>
            <a:r>
              <a:rPr lang="en-US" baseline="0" dirty="0" err="1"/>
              <a:t>covid_testing</a:t>
            </a:r>
            <a:r>
              <a:rPr lang="en-US" baseline="0" dirty="0"/>
              <a:t> data frame by the </a:t>
            </a:r>
            <a:r>
              <a:rPr lang="en-US" baseline="0" dirty="0" err="1"/>
              <a:t>first_name</a:t>
            </a:r>
            <a:r>
              <a:rPr lang="en-US" baseline="0" dirty="0"/>
              <a:t>, which could be useful depending on your downstream application.</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2731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This is the generalized data science pipeline</a:t>
            </a:r>
            <a:r>
              <a:rPr lang="en-US" baseline="0" dirty="0"/>
              <a:t> that was introduced to you yesterday. The functions we'll be learning about fit specifically in the "tidy" and "transform" portions of this workflow. </a:t>
            </a:r>
            <a:endParaRPr lang="en-US" dirty="0"/>
          </a:p>
        </p:txBody>
      </p:sp>
      <p:sp>
        <p:nvSpPr>
          <p:cNvPr id="4" name="Slide Number Placeholder 3"/>
          <p:cNvSpPr>
            <a:spLocks noGrp="1"/>
          </p:cNvSpPr>
          <p:nvPr>
            <p:ph type="sldNum" sz="quarter" idx="5"/>
          </p:nvPr>
        </p:nvSpPr>
        <p:spPr>
          <a:xfrm>
            <a:off x="1884638" y="5530057"/>
            <a:ext cx="1441783" cy="292119"/>
          </a:xfrm>
          <a:prstGeom prst="rect">
            <a:avLst/>
          </a:prstGeom>
        </p:spPr>
        <p:txBody>
          <a:bodyPr lIns="49240" tIns="24620" rIns="49240" bIns="24620"/>
          <a:lstStyle/>
          <a:p>
            <a:fld id="{0A193586-FEB5-7C43-8F44-7EFAE4EECA28}" type="slidenum">
              <a:rPr lang="en-US" smtClean="0"/>
              <a:t>4</a:t>
            </a:fld>
            <a:endParaRPr lang="en-US"/>
          </a:p>
        </p:txBody>
      </p:sp>
    </p:spTree>
    <p:extLst>
      <p:ext uri="{BB962C8B-B14F-4D97-AF65-F5344CB8AC3E}">
        <p14:creationId xmlns:p14="http://schemas.microsoft.com/office/powerpoint/2010/main" val="9748275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By default arrange will order the rows from smallest to largest, from a to z, or from earliest date to latest depending on what type of data is in the column that we're arranging. We can reverse this by wrapping our column of interest in the </a:t>
            </a:r>
            <a:r>
              <a:rPr lang="en-US" baseline="0" dirty="0" err="1"/>
              <a:t>desc</a:t>
            </a:r>
            <a:r>
              <a:rPr lang="en-US" baseline="0" dirty="0"/>
              <a:t>() function.</a:t>
            </a:r>
          </a:p>
          <a:p>
            <a:pPr marL="0" indent="0">
              <a:buNone/>
            </a:pPr>
            <a:endParaRPr lang="en-US" baseline="0"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35262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4753196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322013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Our goals for this session are to learn to use some of</a:t>
            </a:r>
            <a:r>
              <a:rPr lang="en-US" baseline="0" dirty="0"/>
              <a:t> the functions in the dplyr package to tackle some of the most common challenges in data transformation. In addition we'll be using a special tool called a pipe operator to string together individual functions into a data analysis pipeline. </a:t>
            </a:r>
            <a:endParaRPr lang="en-US" dirty="0"/>
          </a:p>
        </p:txBody>
      </p:sp>
    </p:spTree>
    <p:extLst>
      <p:ext uri="{BB962C8B-B14F-4D97-AF65-F5344CB8AC3E}">
        <p14:creationId xmlns:p14="http://schemas.microsoft.com/office/powerpoint/2010/main" val="4192800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To quickly review</a:t>
            </a:r>
            <a:r>
              <a:rPr lang="en-US" baseline="0" dirty="0"/>
              <a:t> what we mean by a tidy dataset. By definition it essentially describes a data set in which variables or features are recorded in columns </a:t>
            </a:r>
            <a:r>
              <a:rPr lang="en-US" baseline="0" dirty="0">
                <a:sym typeface="Wingdings" panose="05000000000000000000" pitchFamily="2" charset="2"/>
              </a:rPr>
              <a:t></a:t>
            </a:r>
          </a:p>
          <a:p>
            <a:pPr marL="0" indent="0">
              <a:buFont typeface="Arial" panose="020B0604020202020204" pitchFamily="34" charset="0"/>
              <a:buNone/>
            </a:pPr>
            <a:r>
              <a:rPr lang="en-US" baseline="0" dirty="0">
                <a:sym typeface="Wingdings" panose="05000000000000000000" pitchFamily="2" charset="2"/>
              </a:rPr>
              <a:t>Each row represents a single observation </a:t>
            </a:r>
          </a:p>
          <a:p>
            <a:pPr marL="0" indent="0">
              <a:buFont typeface="Arial" panose="020B0604020202020204" pitchFamily="34" charset="0"/>
              <a:buNone/>
            </a:pPr>
            <a:r>
              <a:rPr lang="en-US" baseline="0" dirty="0">
                <a:sym typeface="Wingdings" panose="05000000000000000000" pitchFamily="2" charset="2"/>
              </a:rPr>
              <a:t>And finally each cell contains only one value.</a:t>
            </a:r>
          </a:p>
          <a:p>
            <a:pPr marL="0" indent="0">
              <a:buFont typeface="Arial" panose="020B0604020202020204" pitchFamily="34" charset="0"/>
              <a:buNone/>
            </a:pPr>
            <a:r>
              <a:rPr lang="en-US" dirty="0"/>
              <a:t>This</a:t>
            </a:r>
            <a:r>
              <a:rPr lang="en-US" baseline="0" dirty="0"/>
              <a:t> is admittedly somewhat abstract. The way that I think about it is that a tidy data set is one that is at the point where it is cleaned up and ready to be analyzed either using statistical analysis or through a visualization. </a:t>
            </a:r>
          </a:p>
          <a:p>
            <a:pPr marL="0" indent="0">
              <a:buFont typeface="Arial" panose="020B0604020202020204" pitchFamily="34" charset="0"/>
              <a:buNone/>
            </a:pPr>
            <a:r>
              <a:rPr lang="en-US" baseline="0" dirty="0"/>
              <a:t>The opposite is a messy data frame which is generally how data will come at you in the wild and are difficult or impossible to analyze at the outset.</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259687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Let's start the session with a Your Turn.</a:t>
            </a:r>
            <a:r>
              <a:rPr lang="en-US" baseline="0" dirty="0"/>
              <a:t> Let's head on over to our </a:t>
            </a:r>
            <a:r>
              <a:rPr lang="en-US" baseline="0" dirty="0" err="1"/>
              <a:t>Rstudio</a:t>
            </a:r>
            <a:r>
              <a:rPr lang="en-US" baseline="0" dirty="0"/>
              <a:t> Cloud projects and open the R markdown file called 04-Transform.Rmd and load the </a:t>
            </a:r>
            <a:r>
              <a:rPr lang="en-US" baseline="0" dirty="0" err="1"/>
              <a:t>covid</a:t>
            </a:r>
            <a:r>
              <a:rPr lang="en-US" baseline="0" dirty="0"/>
              <a:t> testing dataset. </a:t>
            </a:r>
          </a:p>
          <a:p>
            <a:pPr marL="0" indent="0">
              <a:buNone/>
            </a:pPr>
            <a:endParaRPr lang="en-US" baseline="0" dirty="0"/>
          </a:p>
          <a:p>
            <a:pPr marL="0" indent="0">
              <a:buNone/>
            </a:pPr>
            <a:r>
              <a:rPr lang="en-US" baseline="0" dirty="0"/>
              <a:t>This can be done by selecting it from the lower right pane under the "file" tab, or if you're more of a toolbar kind of person, you can select File &gt;&gt; Open file &gt;&gt; 04-Transform.Rmd.</a:t>
            </a:r>
          </a:p>
          <a:p>
            <a:pPr marL="0" indent="0">
              <a:buNone/>
            </a:pPr>
            <a:endParaRPr lang="en-US" baseline="0" dirty="0"/>
          </a:p>
          <a:p>
            <a:pPr marL="0" indent="0">
              <a:buNone/>
            </a:pPr>
            <a:r>
              <a:rPr lang="en-US" baseline="0" dirty="0"/>
              <a:t>After that go to the first code chunk which is called setup and press the play button</a:t>
            </a:r>
            <a:endParaRPr dirty="0"/>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8999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a:t>
            </a:r>
            <a:r>
              <a:rPr lang="en-US" baseline="0" dirty="0"/>
              <a:t> this session we'll be using functions that are part of the dplyr package. The dplyr package is part of the </a:t>
            </a:r>
            <a:r>
              <a:rPr lang="en-US" baseline="0" dirty="0" err="1"/>
              <a:t>tidyverse</a:t>
            </a:r>
            <a:r>
              <a:rPr lang="en-US" baseline="0" dirty="0"/>
              <a:t> meta-package and a workhorse for data transformation, you just loaded it with the code chunk from the Your Turn.</a:t>
            </a:r>
            <a:endParaRPr lang="en-US" dirty="0"/>
          </a:p>
          <a:p>
            <a:pPr marL="0" indent="0">
              <a:buNone/>
            </a:pPr>
            <a:endParaRPr lang="en-US" dirty="0"/>
          </a:p>
          <a:p>
            <a:pPr marL="0" indent="0">
              <a:buNone/>
            </a:pPr>
            <a:endParaRPr dirty="0"/>
          </a:p>
        </p:txBody>
      </p:sp>
      <p:sp>
        <p:nvSpPr>
          <p:cNvPr id="44" name="Google Shape;44;p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3630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t>Now</a:t>
            </a:r>
            <a:r>
              <a:rPr lang="en-US" sz="600" baseline="0" dirty="0"/>
              <a:t> dplyr isn't just a haphazard collection of functions. It takes a holistic almost philosophical approach to the transformation of data and implements it in an organized lexicon or grammar for programmatically transforming data.</a:t>
            </a:r>
            <a:endParaRPr lang="en-US" sz="600" dirty="0"/>
          </a:p>
          <a:p>
            <a:pPr marL="0" indent="0">
              <a:buNone/>
            </a:pPr>
            <a:endParaRPr lang="en-US" sz="6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What I mean when</a:t>
            </a:r>
            <a:r>
              <a:rPr lang="en-US" sz="700" baseline="0" dirty="0"/>
              <a:t> I say </a:t>
            </a:r>
            <a:r>
              <a:rPr lang="en-US" sz="700" dirty="0"/>
              <a:t>a grammar for transforming data really relates to 2 characteristics of the dplyr approach.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#1</a:t>
            </a:r>
            <a:r>
              <a:rPr lang="en-US" sz="700" baseline="0" dirty="0"/>
              <a:t> </a:t>
            </a:r>
            <a:r>
              <a:rPr lang="en-US" sz="700" dirty="0"/>
              <a:t>In a similar way to how verbs operate on nouns, dplyr functions operate on a data frames.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#2</a:t>
            </a:r>
            <a:r>
              <a:rPr lang="en-US" sz="700" baseline="0" dirty="0"/>
              <a:t> </a:t>
            </a:r>
            <a:r>
              <a:rPr lang="en-US" sz="700" dirty="0"/>
              <a:t>Dplyr</a:t>
            </a:r>
            <a:r>
              <a:rPr lang="en-US" sz="700" baseline="0" dirty="0"/>
              <a:t> functions </a:t>
            </a:r>
            <a:r>
              <a:rPr lang="en-US" sz="700" dirty="0"/>
              <a:t>use a consistent syntax which</a:t>
            </a:r>
            <a:r>
              <a:rPr lang="en-US" sz="700" baseline="0" dirty="0"/>
              <a:t> minimizes cognitive load so once you understand the dplyr approach with one function its easier to learn new functions in dplyr and will talk about that in a few more slides.</a:t>
            </a:r>
            <a:endParaRPr lang="en-US" sz="700" dirty="0"/>
          </a:p>
          <a:p>
            <a:pPr marL="0" indent="0">
              <a:buNone/>
            </a:pPr>
            <a:endParaRPr lang="en-US" sz="600" dirty="0"/>
          </a:p>
          <a:p>
            <a:pPr marL="0" indent="0">
              <a:buNone/>
            </a:pP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3894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Another feature of the dplyr approach to data manipulation</a:t>
            </a:r>
            <a:r>
              <a:rPr lang="en-US" baseline="0" dirty="0"/>
              <a:t> is that each function in the package is tuned to do one thing, meaning to change the data in one way. </a:t>
            </a:r>
          </a:p>
          <a:p>
            <a:pPr marL="158750" indent="0">
              <a:buNone/>
            </a:pPr>
            <a:r>
              <a:rPr lang="en-US" baseline="0" dirty="0"/>
              <a:t>What this means is that if you have several changes you need to make to the dataset you won't be applying one function to get it to the end result as you see on this slide.</a:t>
            </a:r>
          </a:p>
        </p:txBody>
      </p:sp>
    </p:spTree>
    <p:extLst>
      <p:ext uri="{BB962C8B-B14F-4D97-AF65-F5344CB8AC3E}">
        <p14:creationId xmlns:p14="http://schemas.microsoft.com/office/powerpoint/2010/main" val="906025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8.png"/><Relationship Id="rId4"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3672840" y="614555"/>
            <a:ext cx="4846320"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9281675" y="6508679"/>
            <a:ext cx="2804134" cy="30822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53955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 name="Shape 44"/>
          <p:cNvSpPr>
            <a:spLocks noGrp="1"/>
          </p:cNvSpPr>
          <p:nvPr>
            <p:ph type="body" sz="quarter" idx="13"/>
          </p:nvPr>
        </p:nvSpPr>
        <p:spPr>
          <a:xfrm>
            <a:off x="1193800" y="4000500"/>
            <a:ext cx="9810750" cy="369332"/>
          </a:xfrm>
          <a:prstGeom prst="rect">
            <a:avLst/>
          </a:prstGeom>
        </p:spPr>
        <p:txBody>
          <a:bodyPr anchor="t">
            <a:spAutoFit/>
          </a:bodyPr>
          <a:lstStyle>
            <a:lvl1pPr marL="0" indent="0" algn="ctr">
              <a:spcBef>
                <a:spcPts val="0"/>
              </a:spcBef>
              <a:buSzTx/>
              <a:buNone/>
              <a:defRPr sz="2400">
                <a:solidFill>
                  <a:srgbClr val="535353"/>
                </a:solidFill>
              </a:defRPr>
            </a:lvl1pPr>
          </a:lstStyle>
          <a:p>
            <a:r>
              <a:t>–Johnny Appleseed</a:t>
            </a:r>
          </a:p>
        </p:txBody>
      </p:sp>
      <p:sp>
        <p:nvSpPr>
          <p:cNvPr id="45" name="Shape 45"/>
          <p:cNvSpPr>
            <a:spLocks noGrp="1"/>
          </p:cNvSpPr>
          <p:nvPr>
            <p:ph type="body" sz="quarter" idx="14"/>
          </p:nvPr>
        </p:nvSpPr>
        <p:spPr>
          <a:xfrm>
            <a:off x="1187450" y="2711450"/>
            <a:ext cx="9810750" cy="854080"/>
          </a:xfrm>
          <a:prstGeom prst="rect">
            <a:avLst/>
          </a:prstGeom>
        </p:spPr>
        <p:txBody>
          <a:bodyPr>
            <a:spAutoFit/>
          </a:bodyPr>
          <a:lstStyle>
            <a:lvl1pPr marL="0" indent="0" algn="ctr">
              <a:spcBef>
                <a:spcPts val="0"/>
              </a:spcBef>
              <a:buSzTx/>
              <a:buNone/>
              <a:defRPr sz="5550" i="1">
                <a:solidFill>
                  <a:srgbClr val="005493">
                    <a:alpha val="75000"/>
                  </a:srgbClr>
                </a:solidFill>
              </a:defRPr>
            </a:lvl1pPr>
          </a:lstStyle>
          <a:p>
            <a:r>
              <a:t>“Type a quote here.”</a:t>
            </a:r>
          </a:p>
        </p:txBody>
      </p:sp>
      <p:sp>
        <p:nvSpPr>
          <p:cNvPr id="46" name="Shape 46"/>
          <p:cNvSpPr txBox="1">
            <a:spLocks noGrp="1"/>
          </p:cNvSpPr>
          <p:nvPr>
            <p:ph type="sldNum" sz="quarter" idx="2"/>
          </p:nvPr>
        </p:nvSpPr>
        <p:spPr>
          <a:xfrm>
            <a:off x="8778241" y="6377940"/>
            <a:ext cx="3237386" cy="382455"/>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45171320"/>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8267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_Text">
    <p:bg>
      <p:bgPr>
        <a:solidFill>
          <a:srgbClr val="FFFFFF"/>
        </a:solidFill>
        <a:effectLst/>
      </p:bgPr>
    </p:bg>
    <p:spTree>
      <p:nvGrpSpPr>
        <p:cNvPr id="1" name=""/>
        <p:cNvGrpSpPr/>
        <p:nvPr/>
      </p:nvGrpSpPr>
      <p:grpSpPr>
        <a:xfrm>
          <a:off x="0" y="0"/>
          <a:ext cx="0" cy="0"/>
          <a:chOff x="0" y="0"/>
          <a:chExt cx="0" cy="0"/>
        </a:xfrm>
      </p:grpSpPr>
      <p:pic>
        <p:nvPicPr>
          <p:cNvPr id="75" name="pdf-dplyr.pdf"/>
          <p:cNvPicPr>
            <a:picLocks noChangeAspect="1"/>
          </p:cNvPicPr>
          <p:nvPr/>
        </p:nvPicPr>
        <p:blipFill>
          <a:blip r:embed="rId2"/>
          <a:stretch>
            <a:fillRect/>
          </a:stretch>
        </p:blipFill>
        <p:spPr>
          <a:xfrm>
            <a:off x="11226146" y="5861265"/>
            <a:ext cx="768351" cy="890514"/>
          </a:xfrm>
          <a:prstGeom prst="rect">
            <a:avLst/>
          </a:prstGeom>
          <a:ln w="12700">
            <a:miter lim="400000"/>
          </a:ln>
        </p:spPr>
      </p:pic>
      <p:sp>
        <p:nvSpPr>
          <p:cNvPr id="76" name="Shape 76"/>
          <p:cNvSpPr txBox="1">
            <a:spLocks noGrp="1"/>
          </p:cNvSpPr>
          <p:nvPr>
            <p:ph type="title"/>
          </p:nvPr>
        </p:nvSpPr>
        <p:spPr>
          <a:xfrm>
            <a:off x="2416969" y="178593"/>
            <a:ext cx="7358063" cy="1714501"/>
          </a:xfrm>
          <a:prstGeom prst="rect">
            <a:avLst/>
          </a:prstGeom>
        </p:spPr>
        <p:txBody>
          <a:bodyPr lIns="71437" tIns="71437" rIns="71437" bIns="71437"/>
          <a:lstStyle>
            <a:lvl1pPr algn="ctr" defTabSz="292100">
              <a:defRPr sz="5900" cap="none">
                <a:solidFill>
                  <a:srgbClr val="000000"/>
                </a:solidFill>
                <a:latin typeface="+mn-lt"/>
                <a:ea typeface="+mn-ea"/>
                <a:cs typeface="+mn-cs"/>
                <a:sym typeface="Helvetica Neue"/>
              </a:defRPr>
            </a:lvl1pPr>
          </a:lstStyle>
          <a:p>
            <a:r>
              <a:t>Title Text</a:t>
            </a:r>
          </a:p>
        </p:txBody>
      </p:sp>
      <p:sp>
        <p:nvSpPr>
          <p:cNvPr id="77" name="Shape 77"/>
          <p:cNvSpPr txBox="1">
            <a:spLocks noGrp="1"/>
          </p:cNvSpPr>
          <p:nvPr>
            <p:ph type="body" sz="half" idx="1"/>
          </p:nvPr>
        </p:nvSpPr>
        <p:spPr>
          <a:xfrm>
            <a:off x="2763332" y="2252514"/>
            <a:ext cx="7358063" cy="4018360"/>
          </a:xfrm>
          <a:prstGeom prst="rect">
            <a:avLst/>
          </a:prstGeom>
        </p:spPr>
        <p:txBody>
          <a:bodyPr lIns="71437" tIns="71437" rIns="71437" bIns="71437"/>
          <a:lstStyle>
            <a:lvl1pPr marL="0" indent="158750" defTabSz="292100">
              <a:spcBef>
                <a:spcPts val="1200"/>
              </a:spcBef>
              <a:buSzTx/>
              <a:buNone/>
              <a:defRPr sz="2900">
                <a:solidFill>
                  <a:srgbClr val="000000"/>
                </a:solidFill>
                <a:latin typeface="+mn-lt"/>
                <a:ea typeface="+mn-ea"/>
                <a:cs typeface="+mn-cs"/>
                <a:sym typeface="Helvetica Neue"/>
              </a:defRPr>
            </a:lvl1pPr>
            <a:lvl2pPr marL="0" indent="381000" defTabSz="292100">
              <a:spcBef>
                <a:spcPts val="1200"/>
              </a:spcBef>
              <a:buSzTx/>
              <a:buNone/>
              <a:defRPr sz="2900">
                <a:solidFill>
                  <a:srgbClr val="000000"/>
                </a:solidFill>
                <a:latin typeface="+mn-lt"/>
                <a:ea typeface="+mn-ea"/>
                <a:cs typeface="+mn-cs"/>
                <a:sym typeface="Helvetica Neue"/>
              </a:defRPr>
            </a:lvl2pPr>
            <a:lvl3pPr marL="0" indent="603250" defTabSz="292100">
              <a:spcBef>
                <a:spcPts val="1200"/>
              </a:spcBef>
              <a:buSzTx/>
              <a:buNone/>
              <a:defRPr sz="2900">
                <a:solidFill>
                  <a:srgbClr val="000000"/>
                </a:solidFill>
                <a:latin typeface="+mn-lt"/>
                <a:ea typeface="+mn-ea"/>
                <a:cs typeface="+mn-cs"/>
                <a:sym typeface="Helvetica Neue"/>
              </a:defRPr>
            </a:lvl3pPr>
            <a:lvl4pPr marL="0" indent="825500" defTabSz="292100">
              <a:spcBef>
                <a:spcPts val="1200"/>
              </a:spcBef>
              <a:buSzTx/>
              <a:buNone/>
              <a:defRPr sz="2900">
                <a:solidFill>
                  <a:srgbClr val="000000"/>
                </a:solidFill>
                <a:latin typeface="+mn-lt"/>
                <a:ea typeface="+mn-ea"/>
                <a:cs typeface="+mn-cs"/>
                <a:sym typeface="Helvetica Neue"/>
              </a:defRPr>
            </a:lvl4pPr>
            <a:lvl5pPr marL="0" indent="1047750" defTabSz="292100">
              <a:spcBef>
                <a:spcPts val="1200"/>
              </a:spcBef>
              <a:buSzTx/>
              <a:buNone/>
              <a:defRPr sz="29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8" name="Shape 78"/>
          <p:cNvSpPr txBox="1">
            <a:spLocks noGrp="1"/>
          </p:cNvSpPr>
          <p:nvPr>
            <p:ph type="sldNum" sz="quarter" idx="2"/>
          </p:nvPr>
        </p:nvSpPr>
        <p:spPr>
          <a:xfrm>
            <a:off x="5976441" y="6509742"/>
            <a:ext cx="230188" cy="249238"/>
          </a:xfrm>
          <a:prstGeom prst="rect">
            <a:avLst/>
          </a:prstGeom>
        </p:spPr>
        <p:txBody>
          <a:bodyPr lIns="71437" tIns="71437" rIns="71437" bIns="71437"/>
          <a:lstStyle>
            <a:lvl1pPr defTabSz="292100">
              <a:defRPr>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86209399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3397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541898"/>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11" name="Straight Connector 10"/>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079187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reserve="1">
  <p:cSld name="exercise">
    <p:spTree>
      <p:nvGrpSpPr>
        <p:cNvPr id="1" name="Shape 11"/>
        <p:cNvGrpSpPr/>
        <p:nvPr/>
      </p:nvGrpSpPr>
      <p:grpSpPr>
        <a:xfrm>
          <a:off x="0" y="0"/>
          <a:ext cx="0" cy="0"/>
          <a:chOff x="0" y="0"/>
          <a:chExt cx="0" cy="0"/>
        </a:xfrm>
      </p:grpSpPr>
      <p:sp>
        <p:nvSpPr>
          <p:cNvPr id="7" name="Google Shape;278;p30"/>
          <p:cNvSpPr/>
          <p:nvPr userDrawn="1"/>
        </p:nvSpPr>
        <p:spPr>
          <a:xfrm>
            <a:off x="-60959" y="0"/>
            <a:ext cx="12306300" cy="6928624"/>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12" name="Google Shape;12;p2"/>
          <p:cNvSpPr txBox="1">
            <a:spLocks noGrp="1"/>
          </p:cNvSpPr>
          <p:nvPr>
            <p:ph type="title"/>
          </p:nvPr>
        </p:nvSpPr>
        <p:spPr>
          <a:xfrm>
            <a:off x="3339548" y="614555"/>
            <a:ext cx="4254715"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
        <p:nvSpPr>
          <p:cNvPr id="8" name="Google Shape;281;p30"/>
          <p:cNvSpPr/>
          <p:nvPr userDrawn="1"/>
        </p:nvSpPr>
        <p:spPr>
          <a:xfrm>
            <a:off x="9816708" y="5741095"/>
            <a:ext cx="2256268" cy="100783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48978" tIns="48978" rIns="48978" bIns="48978" anchor="ctr" anchorCtr="0">
            <a:noAutofit/>
          </a:bodyPr>
          <a:lstStyle/>
          <a:p>
            <a:pPr algn="ctr"/>
            <a:endParaRPr sz="5143" dirty="0">
              <a:latin typeface="Courier New"/>
              <a:ea typeface="Courier New"/>
              <a:cs typeface="Courier New"/>
              <a:sym typeface="Courier New"/>
            </a:endParaRPr>
          </a:p>
        </p:txBody>
      </p:sp>
    </p:spTree>
    <p:extLst>
      <p:ext uri="{BB962C8B-B14F-4D97-AF65-F5344CB8AC3E}">
        <p14:creationId xmlns:p14="http://schemas.microsoft.com/office/powerpoint/2010/main" val="5414376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6" name="Straight Connector 5"/>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15747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975242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9" name="Straight Connector 8"/>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430054"/>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263"/>
        <p:cNvGrpSpPr/>
        <p:nvPr/>
      </p:nvGrpSpPr>
      <p:grpSpPr>
        <a:xfrm>
          <a:off x="0" y="0"/>
          <a:ext cx="0" cy="0"/>
          <a:chOff x="0" y="0"/>
          <a:chExt cx="0" cy="0"/>
        </a:xfrm>
      </p:grpSpPr>
      <p:sp>
        <p:nvSpPr>
          <p:cNvPr id="264" name="Google Shape;264;p16"/>
          <p:cNvSpPr/>
          <p:nvPr/>
        </p:nvSpPr>
        <p:spPr>
          <a:xfrm>
            <a:off x="6646867" y="200"/>
            <a:ext cx="5545200" cy="6858000"/>
          </a:xfrm>
          <a:prstGeom prst="rect">
            <a:avLst/>
          </a:prstGeom>
          <a:solidFill>
            <a:srgbClr val="00041C">
              <a:alpha val="184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000"/>
          </a:p>
        </p:txBody>
      </p:sp>
      <p:sp>
        <p:nvSpPr>
          <p:cNvPr id="265" name="Google Shape;265;p16"/>
          <p:cNvSpPr txBox="1">
            <a:spLocks noGrp="1"/>
          </p:cNvSpPr>
          <p:nvPr>
            <p:ph type="sldNum" idx="12"/>
          </p:nvPr>
        </p:nvSpPr>
        <p:spPr>
          <a:xfrm>
            <a:off x="11448767" y="-15833"/>
            <a:ext cx="743200" cy="730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fld id="{00000000-1234-1234-1234-123412341234}" type="slidenum">
              <a:rPr lang="en" smtClean="0"/>
              <a:pPr algn="r"/>
              <a:t>‹#›</a:t>
            </a:fld>
            <a:endParaRPr lang="en"/>
          </a:p>
        </p:txBody>
      </p:sp>
      <p:sp>
        <p:nvSpPr>
          <p:cNvPr id="266" name="Google Shape;266;p16"/>
          <p:cNvSpPr txBox="1">
            <a:spLocks noGrp="1"/>
          </p:cNvSpPr>
          <p:nvPr>
            <p:ph type="title"/>
          </p:nvPr>
        </p:nvSpPr>
        <p:spPr>
          <a:xfrm>
            <a:off x="603632" y="827893"/>
            <a:ext cx="5313600" cy="11432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7" name="Google Shape;267;p16"/>
          <p:cNvSpPr txBox="1">
            <a:spLocks noGrp="1"/>
          </p:cNvSpPr>
          <p:nvPr>
            <p:ph type="body" idx="1"/>
          </p:nvPr>
        </p:nvSpPr>
        <p:spPr>
          <a:xfrm>
            <a:off x="603636" y="1883571"/>
            <a:ext cx="5313600" cy="4131200"/>
          </a:xfrm>
          <a:prstGeom prst="rect">
            <a:avLst/>
          </a:prstGeom>
        </p:spPr>
        <p:txBody>
          <a:bodyPr spcFirstLastPara="1" wrap="square" lIns="91425" tIns="91425" rIns="91425" bIns="91425" anchor="t" anchorCtr="0"/>
          <a:lstStyle>
            <a:lvl1pPr marL="609585" lvl="0" indent="-457189" rtl="0">
              <a:spcBef>
                <a:spcPts val="0"/>
              </a:spcBef>
              <a:spcAft>
                <a:spcPts val="0"/>
              </a:spcAft>
              <a:buSzPts val="1800"/>
              <a:buChar char="●"/>
              <a:defRPr>
                <a:solidFill>
                  <a:schemeClr val="lt1"/>
                </a:solidFill>
              </a:defRPr>
            </a:lvl1pPr>
            <a:lvl2pPr marL="1219170" lvl="1" indent="-423323" rtl="0">
              <a:spcBef>
                <a:spcPts val="2133"/>
              </a:spcBef>
              <a:spcAft>
                <a:spcPts val="0"/>
              </a:spcAft>
              <a:buSzPts val="1400"/>
              <a:buChar char="○"/>
              <a:defRPr>
                <a:solidFill>
                  <a:schemeClr val="lt1"/>
                </a:solidFill>
              </a:defRPr>
            </a:lvl2pPr>
            <a:lvl3pPr marL="1828754" lvl="2" indent="-423323" rtl="0">
              <a:spcBef>
                <a:spcPts val="2133"/>
              </a:spcBef>
              <a:spcAft>
                <a:spcPts val="0"/>
              </a:spcAft>
              <a:buSzPts val="1400"/>
              <a:buChar char="■"/>
              <a:defRPr>
                <a:solidFill>
                  <a:schemeClr val="lt1"/>
                </a:solidFill>
              </a:defRPr>
            </a:lvl3pPr>
            <a:lvl4pPr marL="2438339" lvl="3" indent="-423323" rtl="0">
              <a:spcBef>
                <a:spcPts val="2133"/>
              </a:spcBef>
              <a:spcAft>
                <a:spcPts val="0"/>
              </a:spcAft>
              <a:buSzPts val="1400"/>
              <a:buChar char="●"/>
              <a:defRPr>
                <a:solidFill>
                  <a:schemeClr val="lt1"/>
                </a:solidFill>
              </a:defRPr>
            </a:lvl4pPr>
            <a:lvl5pPr marL="3047924" lvl="4" indent="-423323" rtl="0">
              <a:spcBef>
                <a:spcPts val="2133"/>
              </a:spcBef>
              <a:spcAft>
                <a:spcPts val="0"/>
              </a:spcAft>
              <a:buSzPts val="1400"/>
              <a:buChar char="○"/>
              <a:defRPr>
                <a:solidFill>
                  <a:schemeClr val="lt1"/>
                </a:solidFill>
              </a:defRPr>
            </a:lvl5pPr>
            <a:lvl6pPr marL="3657509" lvl="5" indent="-423323" rtl="0">
              <a:spcBef>
                <a:spcPts val="2133"/>
              </a:spcBef>
              <a:spcAft>
                <a:spcPts val="0"/>
              </a:spcAft>
              <a:buSzPts val="1400"/>
              <a:buChar char="■"/>
              <a:defRPr>
                <a:solidFill>
                  <a:schemeClr val="lt1"/>
                </a:solidFill>
              </a:defRPr>
            </a:lvl6pPr>
            <a:lvl7pPr marL="4267093" lvl="6" indent="-423323" rtl="0">
              <a:spcBef>
                <a:spcPts val="2133"/>
              </a:spcBef>
              <a:spcAft>
                <a:spcPts val="0"/>
              </a:spcAft>
              <a:buSzPts val="1400"/>
              <a:buChar char="●"/>
              <a:defRPr>
                <a:solidFill>
                  <a:schemeClr val="lt1"/>
                </a:solidFill>
              </a:defRPr>
            </a:lvl7pPr>
            <a:lvl8pPr marL="4876678" lvl="7" indent="-423323" rtl="0">
              <a:spcBef>
                <a:spcPts val="2133"/>
              </a:spcBef>
              <a:spcAft>
                <a:spcPts val="0"/>
              </a:spcAft>
              <a:buSzPts val="1400"/>
              <a:buChar char="○"/>
              <a:defRPr>
                <a:solidFill>
                  <a:schemeClr val="lt1"/>
                </a:solidFill>
              </a:defRPr>
            </a:lvl8pPr>
            <a:lvl9pPr marL="5486263" lvl="8" indent="-423323" rtl="0">
              <a:spcBef>
                <a:spcPts val="2133"/>
              </a:spcBef>
              <a:spcAft>
                <a:spcPts val="2133"/>
              </a:spcAft>
              <a:buSzPts val="1400"/>
              <a:buChar char="■"/>
              <a:defRPr>
                <a:solidFill>
                  <a:schemeClr val="lt1"/>
                </a:solidFill>
              </a:defRPr>
            </a:lvl9pPr>
          </a:lstStyle>
          <a:p>
            <a:endParaRPr/>
          </a:p>
        </p:txBody>
      </p:sp>
    </p:spTree>
    <p:extLst>
      <p:ext uri="{BB962C8B-B14F-4D97-AF65-F5344CB8AC3E}">
        <p14:creationId xmlns:p14="http://schemas.microsoft.com/office/powerpoint/2010/main" val="1388249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2038238" y="620904"/>
            <a:ext cx="8115487" cy="69380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chemeClr val="dk1"/>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9" name="Google Shape;19;p3"/>
          <p:cNvSpPr txBox="1">
            <a:spLocks noGrp="1"/>
          </p:cNvSpPr>
          <p:nvPr>
            <p:ph type="subTitle" idx="1"/>
          </p:nvPr>
        </p:nvSpPr>
        <p:spPr>
          <a:xfrm>
            <a:off x="1828800" y="3840480"/>
            <a:ext cx="8534479" cy="1714339"/>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341061" y="614555"/>
            <a:ext cx="7509878"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9292591" y="6467748"/>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dirty="0"/>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11771044" y="6528401"/>
            <a:ext cx="436338" cy="338554"/>
          </a:xfrm>
          <a:prstGeom prst="rect">
            <a:avLst/>
          </a:prstGeom>
          <a:noFill/>
        </p:spPr>
        <p:txBody>
          <a:bodyPr wrap="none" rtlCol="0">
            <a:spAutoFit/>
          </a:bodyPr>
          <a:lstStyle/>
          <a:p>
            <a:fld id="{80E710D3-CDB3-4EEB-8D18-78A48AC9DF4E}" type="slidenum">
              <a:rPr lang="en-US" sz="1600" smtClean="0"/>
              <a:t>‹#›</a:t>
            </a:fld>
            <a:endParaRPr lang="en-US" sz="1600" dirty="0"/>
          </a:p>
        </p:txBody>
      </p:sp>
    </p:spTree>
    <p:extLst>
      <p:ext uri="{BB962C8B-B14F-4D97-AF65-F5344CB8AC3E}">
        <p14:creationId xmlns:p14="http://schemas.microsoft.com/office/powerpoint/2010/main" val="254976698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349767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9" name="Freeform 8"/>
          <p:cNvSpPr/>
          <p:nvPr userDrawn="1"/>
        </p:nvSpPr>
        <p:spPr>
          <a:xfrm>
            <a:off x="18803" y="482"/>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
        <p:nvSpPr>
          <p:cNvPr id="8" name="Freeform 7"/>
          <p:cNvSpPr/>
          <p:nvPr userDrawn="1"/>
        </p:nvSpPr>
        <p:spPr>
          <a:xfrm flipH="1">
            <a:off x="-34" y="482"/>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20863046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9641729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9" name="Freeform 8"/>
          <p:cNvSpPr/>
          <p:nvPr userDrawn="1"/>
        </p:nvSpPr>
        <p:spPr>
          <a:xfrm flipH="1">
            <a:off x="-34" y="482"/>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8" name="Freeform 7"/>
          <p:cNvSpPr/>
          <p:nvPr userDrawn="1"/>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00635533"/>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8250" b="0" i="0" u="none" strike="noStrike" cap="none">
                <a:solidFill>
                  <a:srgbClr val="00549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7" name="Google Shape;7;p1"/>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SzPts val="1400"/>
              <a:buNone/>
              <a:defRPr sz="495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marR="0" lvl="0" algn="ctr"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a:p>
        </p:txBody>
      </p:sp>
      <p:sp>
        <p:nvSpPr>
          <p:cNvPr id="9" name="Google Shape;9;p1"/>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dirty="0"/>
          </a:p>
        </p:txBody>
      </p:sp>
      <p:sp>
        <p:nvSpPr>
          <p:cNvPr id="11" name="Slide Number Placeholder 5"/>
          <p:cNvSpPr>
            <a:spLocks noGrp="1"/>
          </p:cNvSpPr>
          <p:nvPr>
            <p:ph type="sldNum" sz="quarter" idx="4"/>
          </p:nvPr>
        </p:nvSpPr>
        <p:spPr>
          <a:xfrm>
            <a:off x="11738225" y="6470704"/>
            <a:ext cx="329629"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49" r:id="rId3"/>
    <p:sldLayoutId id="2147483650" r:id="rId4"/>
    <p:sldLayoutId id="2147483655" r:id="rId5"/>
    <p:sldLayoutId id="2147483673" r:id="rId6"/>
    <p:sldLayoutId id="2147483674" r:id="rId7"/>
    <p:sldLayoutId id="2147483675" r:id="rId8"/>
    <p:sldLayoutId id="2147483676" r:id="rId9"/>
    <p:sldLayoutId id="2147483677" r:id="rId10"/>
    <p:sldLayoutId id="2147483680" r:id="rId11"/>
    <p:sldLayoutId id="2147483681" r:id="rId12"/>
    <p:sldLayoutId id="2147483682"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1738225" y="6470704"/>
            <a:ext cx="329629"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83" r:id="rId15"/>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2.tiff"/></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20.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Autofit/>
          </a:bodyPr>
          <a:lstStyle/>
          <a:p>
            <a:r>
              <a:rPr lang="en-US" b="1" dirty="0">
                <a:solidFill>
                  <a:schemeClr val="tx1">
                    <a:lumMod val="75000"/>
                    <a:lumOff val="25000"/>
                  </a:schemeClr>
                </a:solidFill>
                <a:latin typeface="+mj-lt"/>
              </a:rPr>
              <a:t>Data Transformation: </a:t>
            </a:r>
            <a:br>
              <a:rPr lang="en-US" b="1" dirty="0">
                <a:solidFill>
                  <a:schemeClr val="tx1">
                    <a:lumMod val="75000"/>
                    <a:lumOff val="25000"/>
                  </a:schemeClr>
                </a:solidFill>
                <a:latin typeface="+mj-lt"/>
              </a:rPr>
            </a:br>
            <a:r>
              <a:rPr lang="en-US" b="1" dirty="0">
                <a:solidFill>
                  <a:schemeClr val="tx1">
                    <a:lumMod val="75000"/>
                    <a:lumOff val="25000"/>
                  </a:schemeClr>
                </a:solidFill>
                <a:latin typeface="+mj-lt"/>
              </a:rPr>
              <a:t>Slicing Your Data</a:t>
            </a:r>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000" b="1" dirty="0">
                <a:solidFill>
                  <a:schemeClr val="tx1">
                    <a:lumMod val="65000"/>
                    <a:lumOff val="35000"/>
                  </a:schemeClr>
                </a:solidFill>
              </a:rPr>
              <a:t>Patrick Mathias</a:t>
            </a:r>
          </a:p>
          <a:p>
            <a:r>
              <a:rPr lang="en-US" sz="2000" dirty="0">
                <a:solidFill>
                  <a:schemeClr val="tx1">
                    <a:lumMod val="65000"/>
                    <a:lumOff val="35000"/>
                  </a:schemeClr>
                </a:solidFill>
              </a:rPr>
              <a:t>December 13, 2020</a:t>
            </a: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a:t>
            </a:fld>
            <a:endParaRPr lang="en-US">
              <a:solidFill>
                <a:prstClr val="black">
                  <a:lumMod val="95000"/>
                  <a:lumOff val="5000"/>
                </a:prstClr>
              </a:solidFill>
            </a:endParaRPr>
          </a:p>
        </p:txBody>
      </p:sp>
    </p:spTree>
    <p:extLst>
      <p:ext uri="{BB962C8B-B14F-4D97-AF65-F5344CB8AC3E}">
        <p14:creationId xmlns:p14="http://schemas.microsoft.com/office/powerpoint/2010/main" val="1711487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1"/>
                </a:solidFill>
              </a:rPr>
              <a:t>Analytical Approach</a:t>
            </a:r>
          </a:p>
        </p:txBody>
      </p:sp>
      <p:sp>
        <p:nvSpPr>
          <p:cNvPr id="4" name="Slide Number Placeholder 3"/>
          <p:cNvSpPr>
            <a:spLocks noGrp="1"/>
          </p:cNvSpPr>
          <p:nvPr>
            <p:ph type="sldNum" idx="12"/>
          </p:nvPr>
        </p:nvSpPr>
        <p:spPr/>
        <p:txBody>
          <a:bodyPr/>
          <a:lstStyle/>
          <a:p>
            <a:fld id="{00000000-1234-1234-1234-123412341234}" type="slidenum">
              <a:rPr lang="en-US" smtClean="0"/>
              <a:pPr/>
              <a:t>10</a:t>
            </a:fld>
            <a:endParaRPr lang="en-US"/>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Bent-Up Arrow 18"/>
          <p:cNvSpPr/>
          <p:nvPr/>
        </p:nvSpPr>
        <p:spPr>
          <a:xfrm rot="10800000" flipH="1">
            <a:off x="3772511" y="2619575"/>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Google Shape;147;p18"/>
          <p:cNvGraphicFramePr/>
          <p:nvPr>
            <p:extLst>
              <p:ext uri="{D42A27DB-BD31-4B8C-83A1-F6EECF244321}">
                <p14:modId xmlns:p14="http://schemas.microsoft.com/office/powerpoint/2010/main" val="721570717"/>
              </p:ext>
            </p:extLst>
          </p:nvPr>
        </p:nvGraphicFramePr>
        <p:xfrm>
          <a:off x="9263075" y="3324207"/>
          <a:ext cx="1889596" cy="1586862"/>
        </p:xfrm>
        <a:graphic>
          <a:graphicData uri="http://schemas.openxmlformats.org/drawingml/2006/table">
            <a:tbl>
              <a:tblPr firstRow="1" bandRow="1">
                <a:tableStyleId>{08FB837D-C827-4EFA-A057-4D05807E0F7C}</a:tableStyleId>
              </a:tblPr>
              <a:tblGrid>
                <a:gridCol w="311155">
                  <a:extLst>
                    <a:ext uri="{9D8B030D-6E8A-4147-A177-3AD203B41FA5}">
                      <a16:colId xmlns:a16="http://schemas.microsoft.com/office/drawing/2014/main" val="20000"/>
                    </a:ext>
                  </a:extLst>
                </a:gridCol>
                <a:gridCol w="294344">
                  <a:extLst>
                    <a:ext uri="{9D8B030D-6E8A-4147-A177-3AD203B41FA5}">
                      <a16:colId xmlns:a16="http://schemas.microsoft.com/office/drawing/2014/main" val="20001"/>
                    </a:ext>
                  </a:extLst>
                </a:gridCol>
                <a:gridCol w="426066">
                  <a:extLst>
                    <a:ext uri="{9D8B030D-6E8A-4147-A177-3AD203B41FA5}">
                      <a16:colId xmlns:a16="http://schemas.microsoft.com/office/drawing/2014/main" val="20002"/>
                    </a:ext>
                  </a:extLst>
                </a:gridCol>
                <a:gridCol w="524167">
                  <a:extLst>
                    <a:ext uri="{9D8B030D-6E8A-4147-A177-3AD203B41FA5}">
                      <a16:colId xmlns:a16="http://schemas.microsoft.com/office/drawing/2014/main" val="20003"/>
                    </a:ext>
                  </a:extLst>
                </a:gridCol>
                <a:gridCol w="333864">
                  <a:extLst>
                    <a:ext uri="{9D8B030D-6E8A-4147-A177-3AD203B41FA5}">
                      <a16:colId xmlns:a16="http://schemas.microsoft.com/office/drawing/2014/main" val="92067123"/>
                    </a:ext>
                  </a:extLst>
                </a:gridCol>
              </a:tblGrid>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1"/>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2"/>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3"/>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391442035"/>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879648567"/>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297108279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440921598"/>
                  </a:ext>
                </a:extLst>
              </a:tr>
            </a:tbl>
          </a:graphicData>
        </a:graphic>
      </p:graphicFrame>
      <p:grpSp>
        <p:nvGrpSpPr>
          <p:cNvPr id="23" name="Group 22"/>
          <p:cNvGrpSpPr/>
          <p:nvPr/>
        </p:nvGrpSpPr>
        <p:grpSpPr>
          <a:xfrm>
            <a:off x="-37896" y="1381592"/>
            <a:ext cx="4054263" cy="2392428"/>
            <a:chOff x="117807" y="2262700"/>
            <a:chExt cx="4054263" cy="2392428"/>
          </a:xfrm>
        </p:grpSpPr>
        <p:graphicFrame>
          <p:nvGraphicFramePr>
            <p:cNvPr id="8" name="Google Shape;147;p18"/>
            <p:cNvGraphicFramePr/>
            <p:nvPr>
              <p:extLst>
                <p:ext uri="{D42A27DB-BD31-4B8C-83A1-F6EECF244321}">
                  <p14:modId xmlns:p14="http://schemas.microsoft.com/office/powerpoint/2010/main" val="1878591864"/>
                </p:ext>
              </p:extLst>
            </p:nvPr>
          </p:nvGraphicFramePr>
          <p:xfrm>
            <a:off x="687121" y="2262700"/>
            <a:ext cx="2977680" cy="2392428"/>
          </p:xfrm>
          <a:graphic>
            <a:graphicData uri="http://schemas.openxmlformats.org/drawingml/2006/table">
              <a:tbl>
                <a:tblPr firstRow="1" bandRow="1">
                  <a:tableStyleId>{3C2FFA5D-87B4-456A-9821-1D502468CF0F}</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gridCol w="646626">
                    <a:extLst>
                      <a:ext uri="{9D8B030D-6E8A-4147-A177-3AD203B41FA5}">
                        <a16:colId xmlns:a16="http://schemas.microsoft.com/office/drawing/2014/main" val="71382898"/>
                      </a:ext>
                    </a:extLst>
                  </a:gridCol>
                  <a:gridCol w="411863">
                    <a:extLst>
                      <a:ext uri="{9D8B030D-6E8A-4147-A177-3AD203B41FA5}">
                        <a16:colId xmlns:a16="http://schemas.microsoft.com/office/drawing/2014/main" val="9206712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440921598"/>
                    </a:ext>
                  </a:extLst>
                </a:tr>
              </a:tbl>
            </a:graphicData>
          </a:graphic>
        </p:graphicFrame>
        <p:sp>
          <p:nvSpPr>
            <p:cNvPr id="21" name="TextBox 20"/>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22" name="TextBox 21"/>
            <p:cNvSpPr txBox="1"/>
            <p:nvPr/>
          </p:nvSpPr>
          <p:spPr>
            <a:xfrm>
              <a:off x="3606322" y="3216421"/>
              <a:ext cx="565748" cy="584775"/>
            </a:xfrm>
            <a:prstGeom prst="rect">
              <a:avLst/>
            </a:prstGeom>
            <a:noFill/>
          </p:spPr>
          <p:txBody>
            <a:bodyPr wrap="square" rtlCol="0">
              <a:spAutoFit/>
            </a:bodyPr>
            <a:lstStyle/>
            <a:p>
              <a:r>
                <a:rPr lang="en-US" sz="3200" dirty="0"/>
                <a:t>)</a:t>
              </a:r>
            </a:p>
          </p:txBody>
        </p:sp>
      </p:grpSp>
      <p:grpSp>
        <p:nvGrpSpPr>
          <p:cNvPr id="12" name="Group 11"/>
          <p:cNvGrpSpPr/>
          <p:nvPr/>
        </p:nvGrpSpPr>
        <p:grpSpPr>
          <a:xfrm>
            <a:off x="3516903" y="3280323"/>
            <a:ext cx="2884236" cy="2392428"/>
            <a:chOff x="117807" y="2262700"/>
            <a:chExt cx="2884236" cy="2392428"/>
          </a:xfrm>
        </p:grpSpPr>
        <p:graphicFrame>
          <p:nvGraphicFramePr>
            <p:cNvPr id="13" name="Google Shape;147;p18"/>
            <p:cNvGraphicFramePr/>
            <p:nvPr>
              <p:extLst>
                <p:ext uri="{D42A27DB-BD31-4B8C-83A1-F6EECF244321}">
                  <p14:modId xmlns:p14="http://schemas.microsoft.com/office/powerpoint/2010/main" val="591981325"/>
                </p:ext>
              </p:extLst>
            </p:nvPr>
          </p:nvGraphicFramePr>
          <p:xfrm>
            <a:off x="687121" y="2262700"/>
            <a:ext cx="1919191" cy="2392428"/>
          </p:xfrm>
          <a:graphic>
            <a:graphicData uri="http://schemas.openxmlformats.org/drawingml/2006/table">
              <a:tbl>
                <a:tblPr firstRow="1" bandRow="1">
                  <a:tableStyleId>{284E427A-3D55-4303-BF80-6455036E1DE7}</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3440921598"/>
                    </a:ext>
                  </a:extLst>
                </a:tr>
              </a:tbl>
            </a:graphicData>
          </a:graphic>
        </p:graphicFrame>
        <p:sp>
          <p:nvSpPr>
            <p:cNvPr id="14" name="TextBox 13"/>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15" name="TextBox 14"/>
            <p:cNvSpPr txBox="1"/>
            <p:nvPr/>
          </p:nvSpPr>
          <p:spPr>
            <a:xfrm>
              <a:off x="2606312" y="3216421"/>
              <a:ext cx="395731" cy="584775"/>
            </a:xfrm>
            <a:prstGeom prst="rect">
              <a:avLst/>
            </a:prstGeom>
            <a:noFill/>
          </p:spPr>
          <p:txBody>
            <a:bodyPr wrap="square" rtlCol="0">
              <a:spAutoFit/>
            </a:bodyPr>
            <a:lstStyle/>
            <a:p>
              <a:r>
                <a:rPr lang="en-US" sz="3200" dirty="0"/>
                <a:t>)</a:t>
              </a:r>
            </a:p>
          </p:txBody>
        </p:sp>
      </p:grpSp>
      <p:sp>
        <p:nvSpPr>
          <p:cNvPr id="16" name="Bent-Up Arrow 15"/>
          <p:cNvSpPr/>
          <p:nvPr/>
        </p:nvSpPr>
        <p:spPr>
          <a:xfrm rot="5400000" flipH="1">
            <a:off x="5847397" y="2627700"/>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6347481" y="1822820"/>
            <a:ext cx="2671405" cy="1594952"/>
            <a:chOff x="117807" y="2622031"/>
            <a:chExt cx="2671405" cy="1594952"/>
          </a:xfrm>
        </p:grpSpPr>
        <p:graphicFrame>
          <p:nvGraphicFramePr>
            <p:cNvPr id="18" name="Google Shape;147;p18"/>
            <p:cNvGraphicFramePr/>
            <p:nvPr>
              <p:extLst>
                <p:ext uri="{D42A27DB-BD31-4B8C-83A1-F6EECF244321}">
                  <p14:modId xmlns:p14="http://schemas.microsoft.com/office/powerpoint/2010/main" val="1436196305"/>
                </p:ext>
              </p:extLst>
            </p:nvPr>
          </p:nvGraphicFramePr>
          <p:xfrm>
            <a:off x="579733" y="2622031"/>
            <a:ext cx="1919191" cy="1594952"/>
          </p:xfrm>
          <a:graphic>
            <a:graphicData uri="http://schemas.openxmlformats.org/drawingml/2006/table">
              <a:tbl>
                <a:tblPr firstRow="1" bandRow="1">
                  <a:tableStyleId>{69C7853C-536D-4A76-A0AE-DD22124D55A5}</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327049003"/>
                    </a:ext>
                  </a:extLst>
                </a:tr>
              </a:tbl>
            </a:graphicData>
          </a:graphic>
        </p:graphicFrame>
        <p:sp>
          <p:nvSpPr>
            <p:cNvPr id="24" name="TextBox 23"/>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25" name="TextBox 24"/>
            <p:cNvSpPr txBox="1"/>
            <p:nvPr/>
          </p:nvSpPr>
          <p:spPr>
            <a:xfrm>
              <a:off x="2491894" y="3216421"/>
              <a:ext cx="297318" cy="584775"/>
            </a:xfrm>
            <a:prstGeom prst="rect">
              <a:avLst/>
            </a:prstGeom>
            <a:noFill/>
          </p:spPr>
          <p:txBody>
            <a:bodyPr wrap="square" rtlCol="0">
              <a:spAutoFit/>
            </a:bodyPr>
            <a:lstStyle/>
            <a:p>
              <a:r>
                <a:rPr lang="en-US" sz="3200" dirty="0"/>
                <a:t>)</a:t>
              </a:r>
            </a:p>
          </p:txBody>
        </p:sp>
      </p:grpSp>
      <p:sp>
        <p:nvSpPr>
          <p:cNvPr id="26" name="Bent-Up Arrow 25"/>
          <p:cNvSpPr/>
          <p:nvPr/>
        </p:nvSpPr>
        <p:spPr>
          <a:xfrm rot="10800000" flipH="1">
            <a:off x="9018886" y="2677374"/>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0907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200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200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300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300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6" grpId="0" animBg="1"/>
      <p:bldP spid="2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484355" y="426947"/>
            <a:ext cx="12113058" cy="777536"/>
          </a:xfrm>
          <a:prstGeom prst="rect">
            <a:avLst/>
          </a:prstGeom>
          <a:noFill/>
          <a:ln>
            <a:noFill/>
          </a:ln>
        </p:spPr>
        <p:txBody>
          <a:bodyPr spcFirstLastPara="1" wrap="square" lIns="0" tIns="6455" rIns="0" bIns="0" anchor="t" anchorCtr="0">
            <a:noAutofit/>
          </a:bodyPr>
          <a:lstStyle/>
          <a:p>
            <a:pPr marL="6803"/>
            <a:r>
              <a:rPr lang="en-US" sz="4800" dirty="0">
                <a:solidFill>
                  <a:srgbClr val="000000"/>
                </a:solidFill>
                <a:latin typeface="+mj-lt"/>
              </a:rPr>
              <a:t>dplyr: </a:t>
            </a:r>
            <a:r>
              <a:rPr lang="nn-NO" sz="4800" dirty="0">
                <a:solidFill>
                  <a:srgbClr val="000000"/>
                </a:solidFill>
                <a:latin typeface="+mj-lt"/>
              </a:rPr>
              <a:t>a grammar for transforming data</a:t>
            </a:r>
            <a:endParaRPr sz="4800" dirty="0">
              <a:latin typeface="+mj-lt"/>
            </a:endParaRPr>
          </a:p>
        </p:txBody>
      </p:sp>
      <p:sp>
        <p:nvSpPr>
          <p:cNvPr id="7" name="Google Shape;46;p7"/>
          <p:cNvSpPr>
            <a:spLocks noChangeAspect="1"/>
          </p:cNvSpPr>
          <p:nvPr/>
        </p:nvSpPr>
        <p:spPr>
          <a:xfrm>
            <a:off x="11091026" y="5875790"/>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TextBox 1"/>
          <p:cNvSpPr txBox="1"/>
          <p:nvPr/>
        </p:nvSpPr>
        <p:spPr>
          <a:xfrm>
            <a:off x="781462" y="1429305"/>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1</a:t>
            </a:r>
          </a:p>
        </p:txBody>
      </p:sp>
      <p:sp>
        <p:nvSpPr>
          <p:cNvPr id="8" name="Google Shape;123;p16"/>
          <p:cNvSpPr txBox="1">
            <a:spLocks/>
          </p:cNvSpPr>
          <p:nvPr/>
        </p:nvSpPr>
        <p:spPr>
          <a:xfrm>
            <a:off x="1766656" y="1702256"/>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Choose</a:t>
            </a:r>
            <a:r>
              <a:rPr lang="en-US" sz="4000" dirty="0">
                <a:solidFill>
                  <a:srgbClr val="000000"/>
                </a:solidFill>
                <a:latin typeface="+mj-lt"/>
              </a:rPr>
              <a:t> columns.</a:t>
            </a:r>
            <a:endParaRPr lang="en-US" sz="4000" dirty="0">
              <a:latin typeface="+mj-lt"/>
            </a:endParaRPr>
          </a:p>
        </p:txBody>
      </p:sp>
      <p:sp>
        <p:nvSpPr>
          <p:cNvPr id="9" name="Google Shape;123;p16"/>
          <p:cNvSpPr txBox="1">
            <a:spLocks/>
          </p:cNvSpPr>
          <p:nvPr/>
        </p:nvSpPr>
        <p:spPr>
          <a:xfrm>
            <a:off x="8575829" y="1702256"/>
            <a:ext cx="2008051"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select()</a:t>
            </a:r>
            <a:endParaRPr lang="en-US" sz="4000" dirty="0">
              <a:solidFill>
                <a:srgbClr val="78AAD6"/>
              </a:solidFill>
              <a:latin typeface="+mj-lt"/>
            </a:endParaRPr>
          </a:p>
        </p:txBody>
      </p:sp>
      <p:sp>
        <p:nvSpPr>
          <p:cNvPr id="10" name="TextBox 9"/>
          <p:cNvSpPr txBox="1"/>
          <p:nvPr/>
        </p:nvSpPr>
        <p:spPr>
          <a:xfrm>
            <a:off x="781462" y="2419353"/>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2</a:t>
            </a:r>
          </a:p>
        </p:txBody>
      </p:sp>
      <p:sp>
        <p:nvSpPr>
          <p:cNvPr id="11" name="Google Shape;123;p16"/>
          <p:cNvSpPr txBox="1">
            <a:spLocks/>
          </p:cNvSpPr>
          <p:nvPr/>
        </p:nvSpPr>
        <p:spPr>
          <a:xfrm>
            <a:off x="1766656" y="2692304"/>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Extract</a:t>
            </a:r>
            <a:r>
              <a:rPr lang="en-US" sz="4000" dirty="0">
                <a:solidFill>
                  <a:srgbClr val="000000"/>
                </a:solidFill>
                <a:latin typeface="+mj-lt"/>
              </a:rPr>
              <a:t> rows.</a:t>
            </a:r>
            <a:endParaRPr lang="en-US" sz="4000" dirty="0">
              <a:latin typeface="+mj-lt"/>
            </a:endParaRPr>
          </a:p>
        </p:txBody>
      </p:sp>
      <p:sp>
        <p:nvSpPr>
          <p:cNvPr id="12" name="Google Shape;123;p16"/>
          <p:cNvSpPr txBox="1">
            <a:spLocks/>
          </p:cNvSpPr>
          <p:nvPr/>
        </p:nvSpPr>
        <p:spPr>
          <a:xfrm>
            <a:off x="8575829" y="2692304"/>
            <a:ext cx="2008051"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filter()</a:t>
            </a:r>
          </a:p>
        </p:txBody>
      </p:sp>
      <p:sp>
        <p:nvSpPr>
          <p:cNvPr id="14" name="TextBox 13"/>
          <p:cNvSpPr txBox="1"/>
          <p:nvPr/>
        </p:nvSpPr>
        <p:spPr>
          <a:xfrm>
            <a:off x="781462" y="3409401"/>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3</a:t>
            </a:r>
          </a:p>
        </p:txBody>
      </p:sp>
      <p:sp>
        <p:nvSpPr>
          <p:cNvPr id="15" name="Google Shape;123;p16"/>
          <p:cNvSpPr txBox="1">
            <a:spLocks/>
          </p:cNvSpPr>
          <p:nvPr/>
        </p:nvSpPr>
        <p:spPr>
          <a:xfrm>
            <a:off x="1766656" y="3682352"/>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Derive</a:t>
            </a:r>
            <a:r>
              <a:rPr lang="en-US" sz="4000" dirty="0">
                <a:solidFill>
                  <a:srgbClr val="000000"/>
                </a:solidFill>
                <a:latin typeface="+mj-lt"/>
              </a:rPr>
              <a:t> new </a:t>
            </a:r>
            <a:r>
              <a:rPr lang="en-US" sz="4000" dirty="0">
                <a:solidFill>
                  <a:srgbClr val="000000"/>
                </a:solidFill>
              </a:rPr>
              <a:t>columns</a:t>
            </a:r>
            <a:r>
              <a:rPr lang="en-US" sz="4000" dirty="0">
                <a:solidFill>
                  <a:srgbClr val="000000"/>
                </a:solidFill>
                <a:latin typeface="+mj-lt"/>
              </a:rPr>
              <a:t>.</a:t>
            </a:r>
            <a:endParaRPr lang="en-US" sz="4000" dirty="0">
              <a:latin typeface="+mj-lt"/>
            </a:endParaRPr>
          </a:p>
        </p:txBody>
      </p:sp>
      <p:sp>
        <p:nvSpPr>
          <p:cNvPr id="16" name="Google Shape;123;p16"/>
          <p:cNvSpPr txBox="1">
            <a:spLocks/>
          </p:cNvSpPr>
          <p:nvPr/>
        </p:nvSpPr>
        <p:spPr>
          <a:xfrm>
            <a:off x="8575829" y="3682352"/>
            <a:ext cx="2257405"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mutate()</a:t>
            </a:r>
          </a:p>
        </p:txBody>
      </p:sp>
      <p:sp>
        <p:nvSpPr>
          <p:cNvPr id="17" name="TextBox 16"/>
          <p:cNvSpPr txBox="1"/>
          <p:nvPr/>
        </p:nvSpPr>
        <p:spPr>
          <a:xfrm>
            <a:off x="781462" y="4399450"/>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4</a:t>
            </a:r>
          </a:p>
        </p:txBody>
      </p:sp>
      <p:sp>
        <p:nvSpPr>
          <p:cNvPr id="18" name="Google Shape;123;p16"/>
          <p:cNvSpPr txBox="1">
            <a:spLocks/>
          </p:cNvSpPr>
          <p:nvPr/>
        </p:nvSpPr>
        <p:spPr>
          <a:xfrm>
            <a:off x="1766655" y="5004687"/>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Change</a:t>
            </a:r>
            <a:r>
              <a:rPr lang="en-US" sz="4000" dirty="0">
                <a:solidFill>
                  <a:srgbClr val="000000"/>
                </a:solidFill>
                <a:latin typeface="+mj-lt"/>
              </a:rPr>
              <a:t> the unit of analysis.</a:t>
            </a:r>
            <a:endParaRPr lang="en-US" sz="4000" dirty="0">
              <a:latin typeface="+mj-lt"/>
            </a:endParaRPr>
          </a:p>
        </p:txBody>
      </p:sp>
      <p:sp>
        <p:nvSpPr>
          <p:cNvPr id="19" name="Google Shape;123;p16"/>
          <p:cNvSpPr txBox="1">
            <a:spLocks/>
          </p:cNvSpPr>
          <p:nvPr/>
        </p:nvSpPr>
        <p:spPr>
          <a:xfrm>
            <a:off x="8575829" y="4672401"/>
            <a:ext cx="3166992"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summarize()</a:t>
            </a:r>
          </a:p>
        </p:txBody>
      </p:sp>
      <p:sp>
        <p:nvSpPr>
          <p:cNvPr id="3" name="Slide Number Placeholder 2"/>
          <p:cNvSpPr>
            <a:spLocks noGrp="1"/>
          </p:cNvSpPr>
          <p:nvPr>
            <p:ph type="sldNum" idx="12"/>
          </p:nvPr>
        </p:nvSpPr>
        <p:spPr>
          <a:xfrm>
            <a:off x="9309390" y="6440416"/>
            <a:ext cx="2804134" cy="342964"/>
          </a:xfrm>
        </p:spPr>
        <p:txBody>
          <a:bodyPr/>
          <a:lstStyle/>
          <a:p>
            <a:fld id="{00000000-1234-1234-1234-123412341234}" type="slidenum">
              <a:rPr lang="en-US" smtClean="0"/>
              <a:pPr/>
              <a:t>11</a:t>
            </a:fld>
            <a:endParaRPr lang="en-US" dirty="0"/>
          </a:p>
        </p:txBody>
      </p:sp>
      <p:sp>
        <p:nvSpPr>
          <p:cNvPr id="4" name="Rounded Rectangle 3">
            <a:extLst>
              <a:ext uri="{FF2B5EF4-FFF2-40B4-BE49-F238E27FC236}">
                <a16:creationId xmlns:a16="http://schemas.microsoft.com/office/drawing/2014/main" id="{A2BBA432-1933-9B42-BCCD-FE4BBC72FE8F}"/>
              </a:ext>
            </a:extLst>
          </p:cNvPr>
          <p:cNvSpPr/>
          <p:nvPr/>
        </p:nvSpPr>
        <p:spPr>
          <a:xfrm>
            <a:off x="484355" y="1549101"/>
            <a:ext cx="10692840" cy="2133251"/>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032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6" grpId="0"/>
      <p:bldP spid="19" grpId="0"/>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431569" y="359699"/>
            <a:ext cx="5260044"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Common syntax</a:t>
            </a:r>
            <a:endParaRPr sz="5400" dirty="0">
              <a:latin typeface="+mj-lt"/>
            </a:endParaRPr>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2800" dirty="0">
                <a:latin typeface="+mj-lt"/>
                <a:ea typeface="Calibri"/>
                <a:cs typeface="Calibri"/>
                <a:sym typeface="Calibri"/>
              </a:rPr>
              <a:t>Each function takes a data frame as its first argument and returns a data frame as its output.</a:t>
            </a:r>
            <a:endParaRPr sz="2800" dirty="0">
              <a:latin typeface="+mj-lt"/>
              <a:ea typeface="Calibri"/>
              <a:cs typeface="Calibri"/>
              <a:sym typeface="Calibri"/>
            </a:endParaRPr>
          </a:p>
        </p:txBody>
      </p:sp>
      <p:grpSp>
        <p:nvGrpSpPr>
          <p:cNvPr id="5" name="Group 4"/>
          <p:cNvGrpSpPr/>
          <p:nvPr/>
        </p:nvGrpSpPr>
        <p:grpSpPr>
          <a:xfrm>
            <a:off x="6153214" y="3480013"/>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latin typeface="+mj-lt"/>
              </a:endParaRPr>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a:solidFill>
                    <a:srgbClr val="FFFFFF"/>
                  </a:solidFill>
                  <a:latin typeface="+mj-lt"/>
                  <a:ea typeface="Trebuchet MS"/>
                  <a:cs typeface="Trebuchet MS"/>
                  <a:sym typeface="Trebuchet MS"/>
                </a:rPr>
                <a:t>specific  arguments</a:t>
              </a:r>
              <a:endParaRPr sz="2800" dirty="0">
                <a:latin typeface="+mj-lt"/>
                <a:ea typeface="Trebuchet MS"/>
                <a:cs typeface="Trebuchet MS"/>
                <a:sym typeface="Trebuchet MS"/>
              </a:endParaRPr>
            </a:p>
          </p:txBody>
        </p:sp>
      </p:grpSp>
      <p:grpSp>
        <p:nvGrpSpPr>
          <p:cNvPr id="4" name="Group 3"/>
          <p:cNvGrpSpPr/>
          <p:nvPr/>
        </p:nvGrpSpPr>
        <p:grpSpPr>
          <a:xfrm>
            <a:off x="4828494" y="3457109"/>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latin typeface="+mj-lt"/>
              </a:endParaRPr>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latin typeface="+mj-lt"/>
              </a:endParaRPr>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grpSp>
      <p:sp>
        <p:nvSpPr>
          <p:cNvPr id="3" name="Rectangle 2"/>
          <p:cNvSpPr/>
          <p:nvPr/>
        </p:nvSpPr>
        <p:spPr>
          <a:xfrm>
            <a:off x="2134955" y="2883850"/>
            <a:ext cx="4627229" cy="584775"/>
          </a:xfrm>
          <a:prstGeom prst="rect">
            <a:avLst/>
          </a:prstGeom>
        </p:spPr>
        <p:txBody>
          <a:bodyPr wrap="non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function(</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Slide Number Placeholder 5"/>
          <p:cNvSpPr>
            <a:spLocks noGrp="1"/>
          </p:cNvSpPr>
          <p:nvPr>
            <p:ph type="sldNum" idx="12"/>
          </p:nvPr>
        </p:nvSpPr>
        <p:spPr/>
        <p:txBody>
          <a:bodyPr/>
          <a:lstStyle/>
          <a:p>
            <a:fld id="{00000000-1234-1234-1234-123412341234}" type="slidenum">
              <a:rPr lang="en-US" smtClean="0"/>
              <a:pPr/>
              <a:t>12</a:t>
            </a:fld>
            <a:endParaRPr lang="en-US"/>
          </a:p>
        </p:txBody>
      </p:sp>
      <p:sp>
        <p:nvSpPr>
          <p:cNvPr id="18" name="Slide Number Placeholder 8"/>
          <p:cNvSpPr txBox="1">
            <a:spLocks/>
          </p:cNvSpPr>
          <p:nvPr/>
        </p:nvSpPr>
        <p:spPr>
          <a:xfrm>
            <a:off x="9259439" y="6515036"/>
            <a:ext cx="2804134" cy="34296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9pPr>
          </a:lstStyle>
          <a:p>
            <a:fld id="{00000000-1234-1234-1234-123412341234}" type="slidenum">
              <a:rPr lang="en-US" sz="1600" smtClean="0"/>
              <a:pPr/>
              <a:t>12</a:t>
            </a:fld>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6600" dirty="0">
                <a:solidFill>
                  <a:schemeClr val="tx1">
                    <a:lumMod val="75000"/>
                    <a:lumOff val="25000"/>
                  </a:schemeClr>
                </a:solidFill>
              </a:rPr>
              <a:t>Pulling specific columns out of your data frame</a:t>
            </a:r>
          </a:p>
        </p:txBody>
      </p:sp>
    </p:spTree>
    <p:extLst>
      <p:ext uri="{BB962C8B-B14F-4D97-AF65-F5344CB8AC3E}">
        <p14:creationId xmlns:p14="http://schemas.microsoft.com/office/powerpoint/2010/main" val="2034022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60"/>
        <p:cNvGrpSpPr/>
        <p:nvPr/>
      </p:nvGrpSpPr>
      <p:grpSpPr>
        <a:xfrm>
          <a:off x="0" y="0"/>
          <a:ext cx="0" cy="0"/>
          <a:chOff x="0" y="0"/>
          <a:chExt cx="0" cy="0"/>
        </a:xfrm>
      </p:grpSpPr>
      <p:sp>
        <p:nvSpPr>
          <p:cNvPr id="161" name="Google Shape;161;p19"/>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2" name="Google Shape;162;p19"/>
          <p:cNvSpPr txBox="1">
            <a:spLocks noGrp="1"/>
          </p:cNvSpPr>
          <p:nvPr>
            <p:ph type="title"/>
          </p:nvPr>
        </p:nvSpPr>
        <p:spPr>
          <a:xfrm>
            <a:off x="3858179" y="2519421"/>
            <a:ext cx="3872610" cy="1539482"/>
          </a:xfrm>
          <a:prstGeom prst="rect">
            <a:avLst/>
          </a:prstGeom>
          <a:noFill/>
          <a:ln>
            <a:noFill/>
          </a:ln>
        </p:spPr>
        <p:txBody>
          <a:bodyPr spcFirstLastPara="1" wrap="square" lIns="0" tIns="9522" rIns="0" bIns="0" anchor="t" anchorCtr="0">
            <a:noAutofit/>
          </a:bodyPr>
          <a:lstStyle/>
          <a:p>
            <a:pPr marL="6803"/>
            <a:r>
              <a:rPr lang="en-US" sz="8812" dirty="0">
                <a:solidFill>
                  <a:srgbClr val="F0F0F0"/>
                </a:solidFill>
              </a:rPr>
              <a:t>select()</a:t>
            </a:r>
            <a:endParaRPr sz="8812" dirty="0"/>
          </a:p>
        </p:txBody>
      </p:sp>
      <p:sp>
        <p:nvSpPr>
          <p:cNvPr id="2" name="Slide Number Placeholder 1"/>
          <p:cNvSpPr>
            <a:spLocks noGrp="1"/>
          </p:cNvSpPr>
          <p:nvPr>
            <p:ph type="sldNum" idx="12"/>
          </p:nvPr>
        </p:nvSpPr>
        <p:spPr/>
        <p:txBody>
          <a:bodyPr/>
          <a:lstStyle/>
          <a:p>
            <a:fld id="{00000000-1234-1234-1234-123412341234}" type="slidenum">
              <a:rPr lang="en-US" smtClean="0"/>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5036363" y="680348"/>
            <a:ext cx="2119273"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from a data frame</a:t>
            </a:r>
            <a:endParaRPr sz="2652" dirty="0">
              <a:latin typeface="Calibri"/>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4" name="Google Shape;147;p18"/>
          <p:cNvGraphicFramePr/>
          <p:nvPr>
            <p:extLst>
              <p:ext uri="{D42A27DB-BD31-4B8C-83A1-F6EECF244321}">
                <p14:modId xmlns:p14="http://schemas.microsoft.com/office/powerpoint/2010/main" val="2477289258"/>
              </p:ext>
            </p:extLst>
          </p:nvPr>
        </p:nvGraphicFramePr>
        <p:xfrm>
          <a:off x="1920241" y="2893314"/>
          <a:ext cx="3615684" cy="1876805"/>
        </p:xfrm>
        <a:graphic>
          <a:graphicData uri="http://schemas.openxmlformats.org/drawingml/2006/table">
            <a:tbl>
              <a:tblPr firstRow="1" bandRow="1">
                <a:noFill/>
                <a:tableStyleId>{809C1C93-8995-4D9E-87C8-A8817AF97DB9}</a:tableStyleId>
              </a:tblPr>
              <a:tblGrid>
                <a:gridCol w="723154">
                  <a:extLst>
                    <a:ext uri="{9D8B030D-6E8A-4147-A177-3AD203B41FA5}">
                      <a16:colId xmlns:a16="http://schemas.microsoft.com/office/drawing/2014/main" val="20000"/>
                    </a:ext>
                  </a:extLst>
                </a:gridCol>
                <a:gridCol w="684088">
                  <a:extLst>
                    <a:ext uri="{9D8B030D-6E8A-4147-A177-3AD203B41FA5}">
                      <a16:colId xmlns:a16="http://schemas.microsoft.com/office/drawing/2014/main" val="20001"/>
                    </a:ext>
                  </a:extLst>
                </a:gridCol>
                <a:gridCol w="990222">
                  <a:extLst>
                    <a:ext uri="{9D8B030D-6E8A-4147-A177-3AD203B41FA5}">
                      <a16:colId xmlns:a16="http://schemas.microsoft.com/office/drawing/2014/main" val="20002"/>
                    </a:ext>
                  </a:extLst>
                </a:gridCol>
                <a:gridCol w="1218220">
                  <a:extLst>
                    <a:ext uri="{9D8B030D-6E8A-4147-A177-3AD203B41FA5}">
                      <a16:colId xmlns:a16="http://schemas.microsoft.com/office/drawing/2014/main" val="20003"/>
                    </a:ext>
                  </a:extLst>
                </a:gridCol>
              </a:tblGrid>
              <a:tr h="26811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 name="Google Shape;148;p18"/>
          <p:cNvGraphicFramePr/>
          <p:nvPr>
            <p:extLst>
              <p:ext uri="{D42A27DB-BD31-4B8C-83A1-F6EECF244321}">
                <p14:modId xmlns:p14="http://schemas.microsoft.com/office/powerpoint/2010/main" val="2992880204"/>
              </p:ext>
            </p:extLst>
          </p:nvPr>
        </p:nvGraphicFramePr>
        <p:xfrm>
          <a:off x="7641021" y="2890346"/>
          <a:ext cx="1511814" cy="1879773"/>
        </p:xfrm>
        <a:graphic>
          <a:graphicData uri="http://schemas.openxmlformats.org/drawingml/2006/table">
            <a:tbl>
              <a:tblPr firstRow="1" bandRow="1">
                <a:noFill/>
                <a:tableStyleId>{809C1C93-8995-4D9E-87C8-A8817AF97DB9}</a:tableStyleId>
              </a:tblPr>
              <a:tblGrid>
                <a:gridCol w="743130">
                  <a:extLst>
                    <a:ext uri="{9D8B030D-6E8A-4147-A177-3AD203B41FA5}">
                      <a16:colId xmlns:a16="http://schemas.microsoft.com/office/drawing/2014/main" val="20000"/>
                    </a:ext>
                  </a:extLst>
                </a:gridCol>
                <a:gridCol w="768684">
                  <a:extLst>
                    <a:ext uri="{9D8B030D-6E8A-4147-A177-3AD203B41FA5}">
                      <a16:colId xmlns:a16="http://schemas.microsoft.com/office/drawing/2014/main" val="20001"/>
                    </a:ext>
                  </a:extLst>
                </a:gridCol>
              </a:tblGrid>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2" name="Right Arrow 1"/>
          <p:cNvSpPr/>
          <p:nvPr/>
        </p:nvSpPr>
        <p:spPr>
          <a:xfrm>
            <a:off x="6176993" y="3429000"/>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idx="12"/>
          </p:nvPr>
        </p:nvSpPr>
        <p:spPr/>
        <p:txBody>
          <a:bodyPr/>
          <a:lstStyle/>
          <a:p>
            <a:fld id="{00000000-1234-1234-1234-123412341234}" type="slidenum">
              <a:rPr lang="en-US" smtClean="0"/>
              <a:pPr/>
              <a:t>15</a:t>
            </a:fld>
            <a:endParaRPr lang="en-US"/>
          </a:p>
        </p:txBody>
      </p:sp>
      <p:grpSp>
        <p:nvGrpSpPr>
          <p:cNvPr id="12" name="Group 11"/>
          <p:cNvGrpSpPr/>
          <p:nvPr/>
        </p:nvGrpSpPr>
        <p:grpSpPr>
          <a:xfrm>
            <a:off x="7155636" y="4907214"/>
            <a:ext cx="2928396" cy="1586106"/>
            <a:chOff x="6009784" y="4089073"/>
            <a:chExt cx="2928396" cy="2552214"/>
          </a:xfrm>
        </p:grpSpPr>
        <p:sp>
          <p:nvSpPr>
            <p:cNvPr id="16"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3" name="Google Shape;172;p20"/>
          <p:cNvSpPr/>
          <p:nvPr/>
        </p:nvSpPr>
        <p:spPr>
          <a:xfrm>
            <a:off x="4867705" y="2996663"/>
            <a:ext cx="3840688" cy="219176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4"/>
              <a:gd name="connsiteY0" fmla="*/ 994895 h 3612616"/>
              <a:gd name="connsiteX1" fmla="*/ 356337 w 7169284"/>
              <a:gd name="connsiteY1" fmla="*/ 994895 h 3612616"/>
              <a:gd name="connsiteX2" fmla="*/ 307986 w 7169284"/>
              <a:gd name="connsiteY2" fmla="*/ 998148 h 3612616"/>
              <a:gd name="connsiteX3" fmla="*/ 261611 w 7169284"/>
              <a:gd name="connsiteY3" fmla="*/ 1007624 h 3612616"/>
              <a:gd name="connsiteX4" fmla="*/ 217637 w 7169284"/>
              <a:gd name="connsiteY4" fmla="*/ 1022898 h 3612616"/>
              <a:gd name="connsiteX5" fmla="*/ 176489 w 7169284"/>
              <a:gd name="connsiteY5" fmla="*/ 1043546 h 3612616"/>
              <a:gd name="connsiteX6" fmla="*/ 138592 w 7169284"/>
              <a:gd name="connsiteY6" fmla="*/ 1069144 h 3612616"/>
              <a:gd name="connsiteX7" fmla="*/ 104371 w 7169284"/>
              <a:gd name="connsiteY7" fmla="*/ 1099266 h 3612616"/>
              <a:gd name="connsiteX8" fmla="*/ 74249 w 7169284"/>
              <a:gd name="connsiteY8" fmla="*/ 1133487 h 3612616"/>
              <a:gd name="connsiteX9" fmla="*/ 48651 w 7169284"/>
              <a:gd name="connsiteY9" fmla="*/ 1171384 h 3612616"/>
              <a:gd name="connsiteX10" fmla="*/ 28003 w 7169284"/>
              <a:gd name="connsiteY10" fmla="*/ 1212532 h 3612616"/>
              <a:gd name="connsiteX11" fmla="*/ 12729 w 7169284"/>
              <a:gd name="connsiteY11" fmla="*/ 1256506 h 3612616"/>
              <a:gd name="connsiteX12" fmla="*/ 3253 w 7169284"/>
              <a:gd name="connsiteY12" fmla="*/ 1302881 h 3612616"/>
              <a:gd name="connsiteX13" fmla="*/ 0 w 7169284"/>
              <a:gd name="connsiteY13" fmla="*/ 1351232 h 3612616"/>
              <a:gd name="connsiteX14" fmla="*/ 0 w 7169284"/>
              <a:gd name="connsiteY14" fmla="*/ 3256279 h 3612616"/>
              <a:gd name="connsiteX15" fmla="*/ 3253 w 7169284"/>
              <a:gd name="connsiteY15" fmla="*/ 3304631 h 3612616"/>
              <a:gd name="connsiteX16" fmla="*/ 12729 w 7169284"/>
              <a:gd name="connsiteY16" fmla="*/ 3351006 h 3612616"/>
              <a:gd name="connsiteX17" fmla="*/ 28003 w 7169284"/>
              <a:gd name="connsiteY17" fmla="*/ 3394979 h 3612616"/>
              <a:gd name="connsiteX18" fmla="*/ 48651 w 7169284"/>
              <a:gd name="connsiteY18" fmla="*/ 3436127 h 3612616"/>
              <a:gd name="connsiteX19" fmla="*/ 74249 w 7169284"/>
              <a:gd name="connsiteY19" fmla="*/ 3474024 h 3612616"/>
              <a:gd name="connsiteX20" fmla="*/ 104371 w 7169284"/>
              <a:gd name="connsiteY20" fmla="*/ 3508245 h 3612616"/>
              <a:gd name="connsiteX21" fmla="*/ 138592 w 7169284"/>
              <a:gd name="connsiteY21" fmla="*/ 3538367 h 3612616"/>
              <a:gd name="connsiteX22" fmla="*/ 176489 w 7169284"/>
              <a:gd name="connsiteY22" fmla="*/ 3563964 h 3612616"/>
              <a:gd name="connsiteX23" fmla="*/ 217637 w 7169284"/>
              <a:gd name="connsiteY23" fmla="*/ 3584612 h 3612616"/>
              <a:gd name="connsiteX24" fmla="*/ 261611 w 7169284"/>
              <a:gd name="connsiteY24" fmla="*/ 3599887 h 3612616"/>
              <a:gd name="connsiteX25" fmla="*/ 307986 w 7169284"/>
              <a:gd name="connsiteY25" fmla="*/ 3609363 h 3612616"/>
              <a:gd name="connsiteX26" fmla="*/ 356337 w 7169284"/>
              <a:gd name="connsiteY26" fmla="*/ 3612616 h 3612616"/>
              <a:gd name="connsiteX27" fmla="*/ 6812950 w 7169284"/>
              <a:gd name="connsiteY27" fmla="*/ 3612616 h 3612616"/>
              <a:gd name="connsiteX28" fmla="*/ 6861301 w 7169284"/>
              <a:gd name="connsiteY28" fmla="*/ 3609363 h 3612616"/>
              <a:gd name="connsiteX29" fmla="*/ 6907675 w 7169284"/>
              <a:gd name="connsiteY29" fmla="*/ 3599887 h 3612616"/>
              <a:gd name="connsiteX30" fmla="*/ 6951648 w 7169284"/>
              <a:gd name="connsiteY30" fmla="*/ 3584612 h 3612616"/>
              <a:gd name="connsiteX31" fmla="*/ 6992795 w 7169284"/>
              <a:gd name="connsiteY31" fmla="*/ 3563964 h 3612616"/>
              <a:gd name="connsiteX32" fmla="*/ 7030692 w 7169284"/>
              <a:gd name="connsiteY32" fmla="*/ 3538367 h 3612616"/>
              <a:gd name="connsiteX33" fmla="*/ 7064914 w 7169284"/>
              <a:gd name="connsiteY33" fmla="*/ 3508245 h 3612616"/>
              <a:gd name="connsiteX34" fmla="*/ 7095036 w 7169284"/>
              <a:gd name="connsiteY34" fmla="*/ 3474024 h 3612616"/>
              <a:gd name="connsiteX35" fmla="*/ 7120633 w 7169284"/>
              <a:gd name="connsiteY35" fmla="*/ 3436127 h 3612616"/>
              <a:gd name="connsiteX36" fmla="*/ 7141281 w 7169284"/>
              <a:gd name="connsiteY36" fmla="*/ 3394979 h 3612616"/>
              <a:gd name="connsiteX37" fmla="*/ 7156556 w 7169284"/>
              <a:gd name="connsiteY37" fmla="*/ 3351006 h 3612616"/>
              <a:gd name="connsiteX38" fmla="*/ 7166032 w 7169284"/>
              <a:gd name="connsiteY38" fmla="*/ 3304631 h 3612616"/>
              <a:gd name="connsiteX39" fmla="*/ 7169285 w 7169284"/>
              <a:gd name="connsiteY39" fmla="*/ 3256279 h 3612616"/>
              <a:gd name="connsiteX40" fmla="*/ 7169285 w 7169284"/>
              <a:gd name="connsiteY40" fmla="*/ 1351232 h 3612616"/>
              <a:gd name="connsiteX41" fmla="*/ 7166032 w 7169284"/>
              <a:gd name="connsiteY41" fmla="*/ 1302881 h 3612616"/>
              <a:gd name="connsiteX42" fmla="*/ 7156556 w 7169284"/>
              <a:gd name="connsiteY42" fmla="*/ 1256506 h 3612616"/>
              <a:gd name="connsiteX43" fmla="*/ 7141281 w 7169284"/>
              <a:gd name="connsiteY43" fmla="*/ 1212532 h 3612616"/>
              <a:gd name="connsiteX44" fmla="*/ 7120633 w 7169284"/>
              <a:gd name="connsiteY44" fmla="*/ 1171384 h 3612616"/>
              <a:gd name="connsiteX45" fmla="*/ 7095036 w 7169284"/>
              <a:gd name="connsiteY45" fmla="*/ 1133487 h 3612616"/>
              <a:gd name="connsiteX46" fmla="*/ 7064914 w 7169284"/>
              <a:gd name="connsiteY46" fmla="*/ 1099266 h 3612616"/>
              <a:gd name="connsiteX47" fmla="*/ 7030692 w 7169284"/>
              <a:gd name="connsiteY47" fmla="*/ 1069144 h 3612616"/>
              <a:gd name="connsiteX48" fmla="*/ 6992795 w 7169284"/>
              <a:gd name="connsiteY48" fmla="*/ 1043546 h 3612616"/>
              <a:gd name="connsiteX49" fmla="*/ 6951648 w 7169284"/>
              <a:gd name="connsiteY49" fmla="*/ 1022898 h 3612616"/>
              <a:gd name="connsiteX50" fmla="*/ 6907675 w 7169284"/>
              <a:gd name="connsiteY50" fmla="*/ 1007624 h 3612616"/>
              <a:gd name="connsiteX51" fmla="*/ 6861301 w 7169284"/>
              <a:gd name="connsiteY51" fmla="*/ 998148 h 3612616"/>
              <a:gd name="connsiteX52" fmla="*/ 6812950 w 7169284"/>
              <a:gd name="connsiteY52" fmla="*/ 994895 h 3612616"/>
              <a:gd name="connsiteX0" fmla="*/ 3827891 w 7169284"/>
              <a:gd name="connsiteY0" fmla="*/ 0 h 3612616"/>
              <a:gd name="connsiteX1" fmla="*/ 2348194 w 7169284"/>
              <a:gd name="connsiteY1" fmla="*/ 1011641 h 3612616"/>
              <a:gd name="connsiteX2" fmla="*/ 2993816 w 7169284"/>
              <a:gd name="connsiteY2" fmla="*/ 1011641 h 3612616"/>
              <a:gd name="connsiteX3" fmla="*/ 3827891 w 7169284"/>
              <a:gd name="connsiteY3" fmla="*/ 0 h 3612616"/>
            </a:gdLst>
            <a:ahLst/>
            <a:cxnLst>
              <a:cxn ang="0">
                <a:pos x="connsiteX0" y="connsiteY0"/>
              </a:cxn>
              <a:cxn ang="0">
                <a:pos x="connsiteX1" y="connsiteY1"/>
              </a:cxn>
              <a:cxn ang="0">
                <a:pos x="connsiteX2" y="connsiteY2"/>
              </a:cxn>
              <a:cxn ang="0">
                <a:pos x="connsiteX3" y="connsiteY3"/>
              </a:cxn>
            </a:cxnLst>
            <a:rect l="l" t="t" r="r" b="b"/>
            <a:pathLst>
              <a:path w="7169284" h="3612616" extrusionOk="0">
                <a:moveTo>
                  <a:pt x="6812950" y="994895"/>
                </a:moveTo>
                <a:lnTo>
                  <a:pt x="356337" y="994895"/>
                </a:lnTo>
                <a:lnTo>
                  <a:pt x="307986" y="998148"/>
                </a:lnTo>
                <a:lnTo>
                  <a:pt x="261611" y="1007624"/>
                </a:lnTo>
                <a:lnTo>
                  <a:pt x="217637" y="1022898"/>
                </a:lnTo>
                <a:lnTo>
                  <a:pt x="176489" y="1043546"/>
                </a:lnTo>
                <a:lnTo>
                  <a:pt x="138592" y="1069144"/>
                </a:lnTo>
                <a:lnTo>
                  <a:pt x="104371" y="1099266"/>
                </a:lnTo>
                <a:lnTo>
                  <a:pt x="74249" y="1133487"/>
                </a:lnTo>
                <a:lnTo>
                  <a:pt x="48651" y="1171384"/>
                </a:lnTo>
                <a:lnTo>
                  <a:pt x="28003" y="1212532"/>
                </a:lnTo>
                <a:lnTo>
                  <a:pt x="12729" y="1256506"/>
                </a:lnTo>
                <a:lnTo>
                  <a:pt x="3253" y="1302881"/>
                </a:lnTo>
                <a:lnTo>
                  <a:pt x="0" y="1351232"/>
                </a:lnTo>
                <a:lnTo>
                  <a:pt x="0" y="3256279"/>
                </a:lnTo>
                <a:lnTo>
                  <a:pt x="3253" y="3304631"/>
                </a:lnTo>
                <a:lnTo>
                  <a:pt x="12729" y="3351006"/>
                </a:lnTo>
                <a:lnTo>
                  <a:pt x="28003" y="3394979"/>
                </a:lnTo>
                <a:lnTo>
                  <a:pt x="48651" y="3436127"/>
                </a:lnTo>
                <a:lnTo>
                  <a:pt x="74249" y="3474024"/>
                </a:lnTo>
                <a:lnTo>
                  <a:pt x="104371" y="3508245"/>
                </a:lnTo>
                <a:lnTo>
                  <a:pt x="138592" y="3538367"/>
                </a:lnTo>
                <a:lnTo>
                  <a:pt x="176489" y="3563964"/>
                </a:lnTo>
                <a:lnTo>
                  <a:pt x="217637" y="3584612"/>
                </a:lnTo>
                <a:lnTo>
                  <a:pt x="261611" y="3599887"/>
                </a:lnTo>
                <a:lnTo>
                  <a:pt x="307986" y="3609363"/>
                </a:lnTo>
                <a:lnTo>
                  <a:pt x="356337" y="3612616"/>
                </a:lnTo>
                <a:lnTo>
                  <a:pt x="6812950" y="3612616"/>
                </a:lnTo>
                <a:lnTo>
                  <a:pt x="6861301" y="3609363"/>
                </a:lnTo>
                <a:lnTo>
                  <a:pt x="6907675" y="3599887"/>
                </a:lnTo>
                <a:lnTo>
                  <a:pt x="6951648" y="3584612"/>
                </a:lnTo>
                <a:lnTo>
                  <a:pt x="6992795" y="3563964"/>
                </a:lnTo>
                <a:lnTo>
                  <a:pt x="7030692" y="3538367"/>
                </a:lnTo>
                <a:lnTo>
                  <a:pt x="7064914" y="3508245"/>
                </a:lnTo>
                <a:lnTo>
                  <a:pt x="7095036" y="3474024"/>
                </a:lnTo>
                <a:lnTo>
                  <a:pt x="7120633" y="3436127"/>
                </a:lnTo>
                <a:lnTo>
                  <a:pt x="7141281" y="3394979"/>
                </a:lnTo>
                <a:lnTo>
                  <a:pt x="7156556" y="3351006"/>
                </a:lnTo>
                <a:lnTo>
                  <a:pt x="7166032" y="3304631"/>
                </a:lnTo>
                <a:lnTo>
                  <a:pt x="7169285" y="3256279"/>
                </a:lnTo>
                <a:lnTo>
                  <a:pt x="7169285" y="1351232"/>
                </a:lnTo>
                <a:lnTo>
                  <a:pt x="7166032" y="1302881"/>
                </a:lnTo>
                <a:lnTo>
                  <a:pt x="7156556" y="1256506"/>
                </a:lnTo>
                <a:lnTo>
                  <a:pt x="7141281" y="1212532"/>
                </a:lnTo>
                <a:lnTo>
                  <a:pt x="7120633" y="1171384"/>
                </a:lnTo>
                <a:lnTo>
                  <a:pt x="7095036" y="1133487"/>
                </a:lnTo>
                <a:lnTo>
                  <a:pt x="7064914" y="1099266"/>
                </a:lnTo>
                <a:lnTo>
                  <a:pt x="7030692" y="1069144"/>
                </a:lnTo>
                <a:lnTo>
                  <a:pt x="6992795" y="1043546"/>
                </a:lnTo>
                <a:lnTo>
                  <a:pt x="6951648" y="1022898"/>
                </a:lnTo>
                <a:lnTo>
                  <a:pt x="6907675" y="1007624"/>
                </a:lnTo>
                <a:lnTo>
                  <a:pt x="6861301" y="998148"/>
                </a:lnTo>
                <a:lnTo>
                  <a:pt x="6812950" y="994895"/>
                </a:lnTo>
                <a:close/>
              </a:path>
              <a:path w="7169284" h="3612616" extrusionOk="0">
                <a:moveTo>
                  <a:pt x="3827891" y="0"/>
                </a:moveTo>
                <a:lnTo>
                  <a:pt x="2348194" y="1011641"/>
                </a:lnTo>
                <a:lnTo>
                  <a:pt x="2993816" y="1011641"/>
                </a:lnTo>
                <a:lnTo>
                  <a:pt x="38278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4" name="Google Shape;173;p20"/>
          <p:cNvSpPr txBox="1"/>
          <p:nvPr/>
        </p:nvSpPr>
        <p:spPr>
          <a:xfrm>
            <a:off x="4947920" y="3598329"/>
            <a:ext cx="3760474" cy="1482306"/>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mj-lt"/>
                <a:ea typeface="Trebuchet MS"/>
                <a:cs typeface="Trebuchet MS"/>
                <a:sym typeface="Trebuchet MS"/>
              </a:rPr>
              <a:t>name(s) of columns to extract</a:t>
            </a:r>
            <a:endParaRPr sz="2800" dirty="0">
              <a:latin typeface="+mj-lt"/>
              <a:ea typeface="Trebuchet MS"/>
              <a:cs typeface="Trebuchet MS"/>
              <a:sym typeface="Trebuchet MS"/>
            </a:endParaRPr>
          </a:p>
          <a:p>
            <a:pPr algn="ctr">
              <a:lnSpc>
                <a:spcPct val="116753"/>
              </a:lnSpc>
            </a:pPr>
            <a:r>
              <a:rPr lang="en-US" sz="2800" dirty="0">
                <a:solidFill>
                  <a:srgbClr val="FFFFFF"/>
                </a:solidFill>
                <a:latin typeface="+mj-lt"/>
                <a:ea typeface="Calibri"/>
                <a:cs typeface="Calibri"/>
                <a:sym typeface="Calibri"/>
              </a:rPr>
              <a:t>(or a select helper) function)</a:t>
            </a:r>
            <a:endParaRPr sz="2800" dirty="0">
              <a:latin typeface="+mj-lt"/>
              <a:ea typeface="Calibri"/>
              <a:cs typeface="Calibri"/>
              <a:sym typeface="Calibri"/>
            </a:endParaRPr>
          </a:p>
        </p:txBody>
      </p:sp>
      <p:sp>
        <p:nvSpPr>
          <p:cNvPr id="1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6" name="Google Shape;137;p17"/>
          <p:cNvSpPr/>
          <p:nvPr/>
        </p:nvSpPr>
        <p:spPr>
          <a:xfrm>
            <a:off x="2130711" y="2926883"/>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7"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0" name="Rectangle 19" hidden="1"/>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8"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a:solidFill>
                  <a:srgbClr val="000000"/>
                </a:solidFill>
              </a:rPr>
              <a:t>select()</a:t>
            </a:r>
            <a:endParaRPr lang="en-US" dirty="0"/>
          </a:p>
        </p:txBody>
      </p:sp>
      <p:sp>
        <p:nvSpPr>
          <p:cNvPr id="19" name="Google Shape;171;p20"/>
          <p:cNvSpPr txBox="1"/>
          <p:nvPr/>
        </p:nvSpPr>
        <p:spPr>
          <a:xfrm>
            <a:off x="2886227" y="1725727"/>
            <a:ext cx="6487847"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from a data frame</a:t>
            </a:r>
            <a:endParaRPr sz="2652" dirty="0">
              <a:latin typeface="+mj-lt"/>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16</a:t>
            </a:fld>
            <a:endParaRPr lang="en-US"/>
          </a:p>
        </p:txBody>
      </p:sp>
      <p:sp>
        <p:nvSpPr>
          <p:cNvPr id="23" name="Google Shape;139;p17"/>
          <p:cNvSpPr/>
          <p:nvPr/>
        </p:nvSpPr>
        <p:spPr>
          <a:xfrm>
            <a:off x="184382" y="2859626"/>
            <a:ext cx="2138765" cy="229079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89234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747605"/>
              <a:gd name="connsiteY0" fmla="*/ 825308 h 2143901"/>
              <a:gd name="connsiteX1" fmla="*/ 263725 w 1747605"/>
              <a:gd name="connsiteY1" fmla="*/ 561583 h 2143901"/>
              <a:gd name="connsiteX2" fmla="*/ 892349 w 1747605"/>
              <a:gd name="connsiteY2" fmla="*/ 551423 h 2143901"/>
              <a:gd name="connsiteX3" fmla="*/ 1747605 w 1747605"/>
              <a:gd name="connsiteY3" fmla="*/ 0 h 2143901"/>
              <a:gd name="connsiteX4" fmla="*/ 1072631 w 1747605"/>
              <a:gd name="connsiteY4" fmla="*/ 555999 h 2143901"/>
              <a:gd name="connsiteX5" fmla="*/ 1402286 w 1747605"/>
              <a:gd name="connsiteY5" fmla="*/ 561583 h 2143901"/>
              <a:gd name="connsiteX6" fmla="*/ 1666011 w 1747605"/>
              <a:gd name="connsiteY6" fmla="*/ 825308 h 2143901"/>
              <a:gd name="connsiteX7" fmla="*/ 1666011 w 1747605"/>
              <a:gd name="connsiteY7" fmla="*/ 825303 h 2143901"/>
              <a:gd name="connsiteX8" fmla="*/ 1666011 w 1747605"/>
              <a:gd name="connsiteY8" fmla="*/ 825303 h 2143901"/>
              <a:gd name="connsiteX9" fmla="*/ 1666011 w 1747605"/>
              <a:gd name="connsiteY9" fmla="*/ 1220882 h 2143901"/>
              <a:gd name="connsiteX10" fmla="*/ 1666011 w 1747605"/>
              <a:gd name="connsiteY10" fmla="*/ 1880176 h 2143901"/>
              <a:gd name="connsiteX11" fmla="*/ 1402286 w 1747605"/>
              <a:gd name="connsiteY11" fmla="*/ 2143901 h 2143901"/>
              <a:gd name="connsiteX12" fmla="*/ 694171 w 1747605"/>
              <a:gd name="connsiteY12" fmla="*/ 2143901 h 2143901"/>
              <a:gd name="connsiteX13" fmla="*/ 277669 w 1747605"/>
              <a:gd name="connsiteY13" fmla="*/ 2143901 h 2143901"/>
              <a:gd name="connsiteX14" fmla="*/ 277669 w 1747605"/>
              <a:gd name="connsiteY14" fmla="*/ 2143901 h 2143901"/>
              <a:gd name="connsiteX15" fmla="*/ 263725 w 1747605"/>
              <a:gd name="connsiteY15" fmla="*/ 2143901 h 2143901"/>
              <a:gd name="connsiteX16" fmla="*/ 0 w 1747605"/>
              <a:gd name="connsiteY16" fmla="*/ 1880176 h 2143901"/>
              <a:gd name="connsiteX17" fmla="*/ 0 w 1747605"/>
              <a:gd name="connsiteY17" fmla="*/ 1220882 h 2143901"/>
              <a:gd name="connsiteX18" fmla="*/ 0 w 1747605"/>
              <a:gd name="connsiteY18" fmla="*/ 825303 h 2143901"/>
              <a:gd name="connsiteX19" fmla="*/ 0 w 1747605"/>
              <a:gd name="connsiteY19" fmla="*/ 825303 h 2143901"/>
              <a:gd name="connsiteX20" fmla="*/ 0 w 1747605"/>
              <a:gd name="connsiteY20" fmla="*/ 825308 h 214390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072631 w 2138765"/>
              <a:gd name="connsiteY4" fmla="*/ 930119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138671 w 2138765"/>
              <a:gd name="connsiteY4" fmla="*/ 941287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38765" h="2518021">
                <a:moveTo>
                  <a:pt x="0" y="1199428"/>
                </a:moveTo>
                <a:cubicBezTo>
                  <a:pt x="0" y="1053777"/>
                  <a:pt x="118074" y="935703"/>
                  <a:pt x="263725" y="935703"/>
                </a:cubicBezTo>
                <a:lnTo>
                  <a:pt x="892349" y="925543"/>
                </a:lnTo>
                <a:lnTo>
                  <a:pt x="2138765" y="0"/>
                </a:lnTo>
                <a:lnTo>
                  <a:pt x="1138671" y="941287"/>
                </a:lnTo>
                <a:cubicBezTo>
                  <a:pt x="1401803" y="941287"/>
                  <a:pt x="1139154" y="935703"/>
                  <a:pt x="1402286" y="935703"/>
                </a:cubicBezTo>
                <a:cubicBezTo>
                  <a:pt x="1547937" y="935703"/>
                  <a:pt x="1666011" y="1053777"/>
                  <a:pt x="1666011" y="1199428"/>
                </a:cubicBezTo>
                <a:lnTo>
                  <a:pt x="1666011" y="1199423"/>
                </a:lnTo>
                <a:lnTo>
                  <a:pt x="1666011" y="1199423"/>
                </a:lnTo>
                <a:lnTo>
                  <a:pt x="1666011" y="1595002"/>
                </a:lnTo>
                <a:lnTo>
                  <a:pt x="1666011" y="2254296"/>
                </a:lnTo>
                <a:cubicBezTo>
                  <a:pt x="1666011" y="2399947"/>
                  <a:pt x="1547937" y="2518021"/>
                  <a:pt x="1402286" y="2518021"/>
                </a:cubicBezTo>
                <a:lnTo>
                  <a:pt x="694171" y="2518021"/>
                </a:lnTo>
                <a:lnTo>
                  <a:pt x="277669" y="2518021"/>
                </a:lnTo>
                <a:lnTo>
                  <a:pt x="277669" y="2518021"/>
                </a:lnTo>
                <a:lnTo>
                  <a:pt x="263725" y="2518021"/>
                </a:lnTo>
                <a:cubicBezTo>
                  <a:pt x="118074" y="2518021"/>
                  <a:pt x="0" y="2399947"/>
                  <a:pt x="0" y="2254296"/>
                </a:cubicBezTo>
                <a:lnTo>
                  <a:pt x="0" y="1595002"/>
                </a:lnTo>
                <a:lnTo>
                  <a:pt x="0" y="1199423"/>
                </a:lnTo>
                <a:lnTo>
                  <a:pt x="0" y="1199423"/>
                </a:lnTo>
                <a:lnTo>
                  <a:pt x="0" y="1199428"/>
                </a:lnTo>
                <a:close/>
              </a:path>
            </a:pathLst>
          </a:custGeom>
          <a:solidFill>
            <a:srgbClr val="929292"/>
          </a:solidFill>
          <a:ln>
            <a:noFill/>
          </a:ln>
        </p:spPr>
        <p:txBody>
          <a:bodyPr spcFirstLastPara="1" wrap="square" lIns="0" tIns="0" rIns="0" bIns="0" anchor="t" anchorCtr="0">
            <a:noAutofit/>
          </a:bodyPr>
          <a:lstStyle/>
          <a:p>
            <a:endParaRPr sz="964"/>
          </a:p>
        </p:txBody>
      </p:sp>
      <p:sp>
        <p:nvSpPr>
          <p:cNvPr id="24" name="Google Shape;140;p17"/>
          <p:cNvSpPr txBox="1"/>
          <p:nvPr/>
        </p:nvSpPr>
        <p:spPr>
          <a:xfrm>
            <a:off x="365495" y="3879701"/>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extLst>
              <p:ext uri="{D42A27DB-BD31-4B8C-83A1-F6EECF244321}">
                <p14:modId xmlns:p14="http://schemas.microsoft.com/office/powerpoint/2010/main" val="4171489470"/>
              </p:ext>
            </p:extLst>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310063" y="3565629"/>
            <a:ext cx="2230187" cy="409471"/>
          </a:xfrm>
          <a:prstGeom prst="rect">
            <a:avLst/>
          </a:prstGeom>
          <a:noFill/>
          <a:ln>
            <a:noFill/>
          </a:ln>
        </p:spPr>
        <p:txBody>
          <a:bodyPr spcFirstLastPara="1" wrap="square" lIns="0" tIns="8156" rIns="0" bIns="0" anchor="t" anchorCtr="0">
            <a:noAutofit/>
          </a:bodyPr>
          <a:lstStyle/>
          <a:p>
            <a:pPr marL="6803"/>
            <a:r>
              <a:rPr lang="en-US" sz="2400" b="1" dirty="0" err="1">
                <a:solidFill>
                  <a:srgbClr val="0365C0"/>
                </a:solidFill>
                <a:latin typeface="+mj-lt"/>
                <a:ea typeface="Courier New"/>
                <a:cs typeface="Consolas" panose="020B0609020204030204" pitchFamily="49" charset="0"/>
                <a:sym typeface="Courier New"/>
              </a:rPr>
              <a:t>covid_testing</a:t>
            </a:r>
            <a:endParaRPr sz="2196" b="1" dirty="0">
              <a:latin typeface="+mj-lt"/>
              <a:ea typeface="Calibri"/>
              <a:cs typeface="Calibri"/>
              <a:sym typeface="Calibri"/>
            </a:endParaRPr>
          </a:p>
        </p:txBody>
      </p:sp>
      <p:sp>
        <p:nvSpPr>
          <p:cNvPr id="14"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6" name="Google Shape;171;p20"/>
          <p:cNvSpPr txBox="1"/>
          <p:nvPr/>
        </p:nvSpPr>
        <p:spPr>
          <a:xfrm>
            <a:off x="2886227" y="1725727"/>
            <a:ext cx="8266444"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from a data frame </a:t>
            </a:r>
            <a:r>
              <a:rPr lang="en-US" sz="3200" b="1" dirty="0">
                <a:latin typeface="+mj-lt"/>
                <a:ea typeface="Calibri"/>
                <a:cs typeface="Calibri"/>
                <a:sym typeface="Calibri"/>
              </a:rPr>
              <a:t>by name</a:t>
            </a:r>
            <a:endParaRPr sz="2652" b="1" dirty="0">
              <a:latin typeface="+mj-lt"/>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720601097"/>
              </p:ext>
            </p:extLst>
          </p:nvPr>
        </p:nvGraphicFramePr>
        <p:xfrm>
          <a:off x="1012156" y="4167322"/>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first_name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targaryen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932315936"/>
              </p:ext>
            </p:extLst>
          </p:nvPr>
        </p:nvGraphicFramePr>
        <p:xfrm>
          <a:off x="7689850" y="4160718"/>
          <a:ext cx="2362200" cy="2233477"/>
        </p:xfrm>
        <a:graphic>
          <a:graphicData uri="http://schemas.openxmlformats.org/drawingml/2006/table">
            <a:tbl>
              <a:tblPr/>
              <a:tblGrid>
                <a:gridCol w="1092200">
                  <a:extLst>
                    <a:ext uri="{9D8B030D-6E8A-4147-A177-3AD203B41FA5}">
                      <a16:colId xmlns:a16="http://schemas.microsoft.com/office/drawing/2014/main" val="346107332"/>
                    </a:ext>
                  </a:extLst>
                </a:gridCol>
                <a:gridCol w="1270000">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5"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dirty="0">
                <a:solidFill>
                  <a:srgbClr val="000000"/>
                </a:solidFill>
              </a:rPr>
              <a:t>select()</a:t>
            </a:r>
            <a:endParaRPr lang="en-US" dirty="0"/>
          </a:p>
        </p:txBody>
      </p:sp>
      <p:sp>
        <p:nvSpPr>
          <p:cNvPr id="2" name="Slide Number Placeholder 1"/>
          <p:cNvSpPr>
            <a:spLocks noGrp="1"/>
          </p:cNvSpPr>
          <p:nvPr>
            <p:ph type="sldNum" idx="12"/>
          </p:nvPr>
        </p:nvSpPr>
        <p:spPr/>
        <p:txBody>
          <a:bodyPr/>
          <a:lstStyle/>
          <a:p>
            <a:fld id="{00000000-1234-1234-1234-123412341234}" type="slidenum">
              <a:rPr lang="en-US" smtClean="0"/>
              <a:pPr/>
              <a:t>17</a:t>
            </a:fld>
            <a:endParaRPr lang="en-US"/>
          </a:p>
        </p:txBody>
      </p:sp>
    </p:spTree>
    <p:extLst>
      <p:ext uri="{BB962C8B-B14F-4D97-AF65-F5344CB8AC3E}">
        <p14:creationId xmlns:p14="http://schemas.microsoft.com/office/powerpoint/2010/main" val="3961063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310063" y="3565629"/>
            <a:ext cx="2230187" cy="409471"/>
          </a:xfrm>
          <a:prstGeom prst="rect">
            <a:avLst/>
          </a:prstGeom>
          <a:noFill/>
          <a:ln>
            <a:noFill/>
          </a:ln>
        </p:spPr>
        <p:txBody>
          <a:bodyPr spcFirstLastPara="1" wrap="square" lIns="0" tIns="8156" rIns="0" bIns="0" anchor="t" anchorCtr="0">
            <a:noAutofit/>
          </a:bodyPr>
          <a:lstStyle/>
          <a:p>
            <a:pPr marL="6803"/>
            <a:r>
              <a:rPr lang="en-US" sz="2400" b="1" dirty="0" err="1">
                <a:solidFill>
                  <a:srgbClr val="0365C0"/>
                </a:solidFill>
                <a:latin typeface="+mj-lt"/>
                <a:ea typeface="Courier New"/>
                <a:cs typeface="Consolas" panose="020B0609020204030204" pitchFamily="49" charset="0"/>
                <a:sym typeface="Courier New"/>
              </a:rPr>
              <a:t>covid_testing</a:t>
            </a:r>
            <a:endParaRPr sz="2196" b="1" dirty="0">
              <a:latin typeface="+mj-lt"/>
              <a:ea typeface="Calibri"/>
              <a:cs typeface="Calibri"/>
              <a:sym typeface="Calibri"/>
            </a:endParaRPr>
          </a:p>
        </p:txBody>
      </p:sp>
      <p:sp>
        <p:nvSpPr>
          <p:cNvPr id="14"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6" name="Google Shape;171;p20"/>
          <p:cNvSpPr txBox="1"/>
          <p:nvPr/>
        </p:nvSpPr>
        <p:spPr>
          <a:xfrm>
            <a:off x="2886227" y="1725727"/>
            <a:ext cx="8266444"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from a data frame </a:t>
            </a:r>
            <a:r>
              <a:rPr lang="en-US" sz="3200" b="1" dirty="0">
                <a:latin typeface="+mj-lt"/>
                <a:ea typeface="Calibri"/>
                <a:cs typeface="Calibri"/>
                <a:sym typeface="Calibri"/>
              </a:rPr>
              <a:t>by name</a:t>
            </a:r>
            <a:endParaRPr sz="2652" b="1" dirty="0">
              <a:latin typeface="+mj-lt"/>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4141039753"/>
              </p:ext>
            </p:extLst>
          </p:nvPr>
        </p:nvGraphicFramePr>
        <p:xfrm>
          <a:off x="1012156" y="4167322"/>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dirty="0" err="1">
                          <a:solidFill>
                            <a:srgbClr val="FFFFFF"/>
                          </a:solidFill>
                          <a:effectLst/>
                          <a:latin typeface="Arial" panose="020B0604020202020204" pitchFamily="34" charset="0"/>
                        </a:rPr>
                        <a:t>mrn</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dirty="0" err="1">
                          <a:solidFill>
                            <a:srgbClr val="FFFFFF"/>
                          </a:solidFill>
                          <a:effectLst/>
                          <a:latin typeface="Arial" panose="020B0604020202020204" pitchFamily="34" charset="0"/>
                        </a:rPr>
                        <a:t>first_name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dirty="0">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sarella</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alester</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jhezane</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westerling</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804035073"/>
              </p:ext>
            </p:extLst>
          </p:nvPr>
        </p:nvGraphicFramePr>
        <p:xfrm>
          <a:off x="7484724" y="4160718"/>
          <a:ext cx="2567326" cy="2233477"/>
        </p:xfrm>
        <a:graphic>
          <a:graphicData uri="http://schemas.openxmlformats.org/drawingml/2006/table">
            <a:tbl>
              <a:tblPr/>
              <a:tblGrid>
                <a:gridCol w="1351051">
                  <a:extLst>
                    <a:ext uri="{9D8B030D-6E8A-4147-A177-3AD203B41FA5}">
                      <a16:colId xmlns:a16="http://schemas.microsoft.com/office/drawing/2014/main" val="346107332"/>
                    </a:ext>
                  </a:extLst>
                </a:gridCol>
                <a:gridCol w="1216275">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dirty="0" err="1">
                          <a:solidFill>
                            <a:srgbClr val="FFFFFF"/>
                          </a:solidFill>
                          <a:effectLst/>
                          <a:latin typeface="Arial" panose="020B0604020202020204" pitchFamily="34" charset="0"/>
                        </a:rPr>
                        <a:t>first_name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dirty="0" err="1">
                          <a:solidFill>
                            <a:srgbClr val="000000"/>
                          </a:solidFill>
                          <a:effectLst/>
                          <a:latin typeface="Arial" panose="020B0604020202020204" pitchFamily="34" charset="0"/>
                        </a:rPr>
                        <a:t>sarella</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dirty="0" err="1">
                          <a:solidFill>
                            <a:srgbClr val="000000"/>
                          </a:solidFill>
                          <a:effectLst/>
                          <a:latin typeface="Arial" panose="020B0604020202020204" pitchFamily="34" charset="0"/>
                        </a:rPr>
                        <a:t>alester</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dirty="0" err="1">
                          <a:solidFill>
                            <a:srgbClr val="000000"/>
                          </a:solidFill>
                          <a:effectLst/>
                          <a:latin typeface="Arial" panose="020B0604020202020204" pitchFamily="34" charset="0"/>
                        </a:rPr>
                        <a:t>jhezane</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5"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dirty="0">
                <a:solidFill>
                  <a:srgbClr val="000000"/>
                </a:solidFill>
              </a:rPr>
              <a:t>select()</a:t>
            </a:r>
            <a:endParaRPr lang="en-US" dirty="0"/>
          </a:p>
        </p:txBody>
      </p:sp>
      <p:sp>
        <p:nvSpPr>
          <p:cNvPr id="2" name="Slide Number Placeholder 1"/>
          <p:cNvSpPr>
            <a:spLocks noGrp="1"/>
          </p:cNvSpPr>
          <p:nvPr>
            <p:ph type="sldNum" idx="12"/>
          </p:nvPr>
        </p:nvSpPr>
        <p:spPr/>
        <p:txBody>
          <a:bodyPr/>
          <a:lstStyle/>
          <a:p>
            <a:fld id="{00000000-1234-1234-1234-123412341234}" type="slidenum">
              <a:rPr lang="en-US" smtClean="0"/>
              <a:pPr/>
              <a:t>18</a:t>
            </a:fld>
            <a:endParaRPr lang="en-US"/>
          </a:p>
        </p:txBody>
      </p:sp>
    </p:spTree>
    <p:extLst>
      <p:ext uri="{BB962C8B-B14F-4D97-AF65-F5344CB8AC3E}">
        <p14:creationId xmlns:p14="http://schemas.microsoft.com/office/powerpoint/2010/main" val="30678730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dirty="0"/>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5400" dirty="0">
                <a:solidFill>
                  <a:srgbClr val="005493"/>
                </a:solidFill>
                <a:sym typeface="Arial"/>
              </a:rPr>
              <a:t>Your Turn 2</a:t>
            </a:r>
          </a:p>
        </p:txBody>
      </p:sp>
      <p:sp>
        <p:nvSpPr>
          <p:cNvPr id="6" name="Google Shape;218;p24"/>
          <p:cNvSpPr txBox="1"/>
          <p:nvPr/>
        </p:nvSpPr>
        <p:spPr>
          <a:xfrm>
            <a:off x="906180" y="1859498"/>
            <a:ext cx="10219020" cy="1323482"/>
          </a:xfrm>
          <a:prstGeom prst="rect">
            <a:avLst/>
          </a:prstGeom>
          <a:noFill/>
          <a:ln>
            <a:noFill/>
          </a:ln>
        </p:spPr>
        <p:txBody>
          <a:bodyPr spcFirstLastPara="1" wrap="square" lIns="0" tIns="6455" rIns="0" bIns="0" anchor="t" anchorCtr="0">
            <a:noAutofit/>
          </a:bodyPr>
          <a:lstStyle/>
          <a:p>
            <a:pPr marL="521153" indent="-514350">
              <a:buClr>
                <a:schemeClr val="accent1">
                  <a:lumMod val="75000"/>
                </a:schemeClr>
              </a:buClr>
              <a:buFont typeface="Arial" panose="020B0604020202020204" pitchFamily="34" charset="0"/>
              <a:buChar char="•"/>
            </a:pPr>
            <a:r>
              <a:rPr lang="en-US" sz="3200" dirty="0">
                <a:solidFill>
                  <a:srgbClr val="005493"/>
                </a:solidFill>
                <a:latin typeface="Calibri"/>
                <a:ea typeface="Calibri"/>
                <a:cs typeface="Calibri"/>
                <a:sym typeface="Calibri"/>
              </a:rPr>
              <a:t>Alter the code to select just the </a:t>
            </a:r>
            <a:r>
              <a:rPr lang="en-US" sz="3200" dirty="0" err="1">
                <a:solidFill>
                  <a:srgbClr val="005493"/>
                </a:solidFill>
                <a:latin typeface="Consolas" panose="020B0609020204030204" pitchFamily="49" charset="0"/>
              </a:rPr>
              <a:t>first_name</a:t>
            </a:r>
            <a:r>
              <a:rPr lang="en-US" sz="3200" b="1" dirty="0">
                <a:solidFill>
                  <a:srgbClr val="005493"/>
                </a:solidFill>
              </a:rPr>
              <a:t> </a:t>
            </a:r>
            <a:r>
              <a:rPr lang="en-US" sz="3200" dirty="0">
                <a:solidFill>
                  <a:srgbClr val="005493"/>
                </a:solidFill>
                <a:latin typeface="Calibri"/>
                <a:ea typeface="Calibri"/>
                <a:cs typeface="Calibri"/>
                <a:sym typeface="Calibri"/>
              </a:rPr>
              <a:t>column from </a:t>
            </a:r>
            <a:r>
              <a:rPr lang="en-US" sz="3200" dirty="0" err="1">
                <a:solidFill>
                  <a:srgbClr val="005493"/>
                </a:solidFill>
                <a:latin typeface="Consolas" panose="020B0609020204030204" pitchFamily="49" charset="0"/>
                <a:ea typeface="Calibri"/>
                <a:cs typeface="Calibri"/>
                <a:sym typeface="Calibri"/>
              </a:rPr>
              <a:t>covid_testing</a:t>
            </a:r>
            <a:endParaRPr lang="en-US" sz="3200" dirty="0">
              <a:solidFill>
                <a:srgbClr val="005493"/>
              </a:solidFill>
              <a:latin typeface="Consolas" panose="020B0609020204030204" pitchFamily="49" charset="0"/>
              <a:ea typeface="Calibri"/>
              <a:cs typeface="Calibri"/>
              <a:sym typeface="Calibri"/>
            </a:endParaRPr>
          </a:p>
          <a:p>
            <a:pPr marL="521153" indent="-514350">
              <a:buClr>
                <a:schemeClr val="accent1">
                  <a:lumMod val="75000"/>
                </a:schemeClr>
              </a:buClr>
              <a:buFont typeface="Arial" panose="020B0604020202020204" pitchFamily="34" charset="0"/>
              <a:buChar char="•"/>
            </a:pPr>
            <a:endParaRPr lang="en-US" sz="3200" dirty="0">
              <a:solidFill>
                <a:srgbClr val="005493"/>
              </a:solidFill>
              <a:latin typeface="Calibri"/>
              <a:ea typeface="Calibri"/>
              <a:cs typeface="Calibri"/>
              <a:sym typeface="Calibri"/>
            </a:endParaRPr>
          </a:p>
          <a:p>
            <a:pPr marL="521153" indent="-514350">
              <a:buClr>
                <a:schemeClr val="accent1">
                  <a:lumMod val="75000"/>
                </a:schemeClr>
              </a:buClr>
              <a:buFont typeface="Arial" panose="020B0604020202020204" pitchFamily="34" charset="0"/>
              <a:buChar char="•"/>
            </a:pPr>
            <a:r>
              <a:rPr lang="en-US" sz="3200" dirty="0">
                <a:solidFill>
                  <a:srgbClr val="005493"/>
                </a:solidFill>
                <a:latin typeface="Calibri"/>
                <a:ea typeface="Calibri"/>
                <a:cs typeface="Calibri"/>
                <a:sym typeface="Calibri"/>
              </a:rPr>
              <a:t>If you have time, try to remove the </a:t>
            </a:r>
            <a:r>
              <a:rPr lang="en-US" sz="3200" dirty="0" err="1">
                <a:solidFill>
                  <a:srgbClr val="005493"/>
                </a:solidFill>
                <a:latin typeface="Consolas" panose="020B0609020204030204" pitchFamily="49" charset="0"/>
              </a:rPr>
              <a:t>first_name</a:t>
            </a:r>
            <a:r>
              <a:rPr lang="en-US" sz="3200" dirty="0">
                <a:solidFill>
                  <a:srgbClr val="005493"/>
                </a:solidFill>
                <a:latin typeface="Calibri"/>
                <a:ea typeface="Calibri"/>
                <a:cs typeface="Calibri"/>
                <a:sym typeface="Calibri"/>
              </a:rPr>
              <a:t> column</a:t>
            </a:r>
          </a:p>
          <a:p>
            <a:pPr marL="6803">
              <a:buClr>
                <a:schemeClr val="accent1">
                  <a:lumMod val="75000"/>
                </a:schemeClr>
              </a:buClr>
            </a:pPr>
            <a:endParaRPr sz="3200" dirty="0">
              <a:latin typeface="Calibri"/>
              <a:ea typeface="Calibri"/>
              <a:cs typeface="Calibri"/>
              <a:sym typeface="Calibri"/>
            </a:endParaRPr>
          </a:p>
        </p:txBody>
      </p:sp>
      <p:sp>
        <p:nvSpPr>
          <p:cNvPr id="8" name="Rectangle 7"/>
          <p:cNvSpPr/>
          <p:nvPr/>
        </p:nvSpPr>
        <p:spPr>
          <a:xfrm>
            <a:off x="-235885" y="4598577"/>
            <a:ext cx="12503150" cy="584775"/>
          </a:xfrm>
          <a:prstGeom prst="rect">
            <a:avLst/>
          </a:prstGeom>
        </p:spPr>
        <p:txBody>
          <a:bodyPr wrap="square">
            <a:spAutoFit/>
          </a:bodyPr>
          <a:lstStyle/>
          <a:p>
            <a:pPr marL="6803" lvl="0" algn="ctr">
              <a:spcBef>
                <a:spcPts val="2737"/>
              </a:spcBef>
              <a:buClr>
                <a:srgbClr val="4F81BD"/>
              </a:buClr>
            </a:pPr>
            <a:r>
              <a:rPr lang="en-US" sz="3200" dirty="0">
                <a:solidFill>
                  <a:srgbClr val="4F81BD">
                    <a:lumMod val="75000"/>
                  </a:srgbClr>
                </a:solidFill>
                <a:latin typeface="Consolas" panose="020B0609020204030204" pitchFamily="49" charset="0"/>
                <a:ea typeface="Courier New"/>
                <a:cs typeface="Consolas" panose="020B0609020204030204" pitchFamily="49" charset="0"/>
                <a:sym typeface="Courier New"/>
              </a:rPr>
              <a:t>covid_testing_2 &lt;- select(</a:t>
            </a:r>
            <a:r>
              <a:rPr lang="en-US" sz="3200" dirty="0" err="1">
                <a:solidFill>
                  <a:srgbClr val="4F81BD">
                    <a:lumMod val="75000"/>
                  </a:srgbClr>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4F81BD">
                    <a:lumMod val="75000"/>
                  </a:srgbClr>
                </a:solidFill>
                <a:latin typeface="Consolas" panose="020B0609020204030204" pitchFamily="49" charset="0"/>
                <a:ea typeface="Courier New"/>
                <a:cs typeface="Consolas" panose="020B0609020204030204" pitchFamily="49" charset="0"/>
                <a:sym typeface="Courier New"/>
              </a:rPr>
              <a:t>, _____)</a:t>
            </a:r>
          </a:p>
        </p:txBody>
      </p:sp>
      <p:sp>
        <p:nvSpPr>
          <p:cNvPr id="7" name="Slide Number Placeholder 6"/>
          <p:cNvSpPr>
            <a:spLocks noGrp="1"/>
          </p:cNvSpPr>
          <p:nvPr>
            <p:ph type="sldNum" sz="quarter" idx="12"/>
          </p:nvPr>
        </p:nvSpPr>
        <p:spPr>
          <a:xfrm>
            <a:off x="11686853" y="6377940"/>
            <a:ext cx="328773" cy="382455"/>
          </a:xfrm>
        </p:spPr>
        <p:txBody>
          <a:bodyPr/>
          <a:lstStyle/>
          <a:p>
            <a:fld id="{E7EBC154-6848-214C-B925-399887F0DE31}" type="slidenum">
              <a:rPr lang="en-US" smtClean="0">
                <a:solidFill>
                  <a:prstClr val="black">
                    <a:lumMod val="95000"/>
                    <a:lumOff val="5000"/>
                  </a:prstClr>
                </a:solidFill>
              </a:rPr>
              <a:pPr/>
              <a:t>19</a:t>
            </a:fld>
            <a:endParaRPr lang="en-US" dirty="0">
              <a:solidFill>
                <a:prstClr val="black">
                  <a:lumMod val="95000"/>
                  <a:lumOff val="5000"/>
                </a:prstClr>
              </a:solidFill>
            </a:endParaRPr>
          </a:p>
        </p:txBody>
      </p:sp>
    </p:spTree>
    <p:extLst>
      <p:ext uri="{BB962C8B-B14F-4D97-AF65-F5344CB8AC3E}">
        <p14:creationId xmlns:p14="http://schemas.microsoft.com/office/powerpoint/2010/main" val="3409866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4"/>
          <p:cNvSpPr txBox="1">
            <a:spLocks noGrp="1"/>
          </p:cNvSpPr>
          <p:nvPr>
            <p:ph type="title"/>
          </p:nvPr>
        </p:nvSpPr>
        <p:spPr>
          <a:xfrm>
            <a:off x="603632" y="827893"/>
            <a:ext cx="5313600" cy="1143200"/>
          </a:xfrm>
          <a:prstGeom prst="rect">
            <a:avLst/>
          </a:prstGeom>
        </p:spPr>
        <p:txBody>
          <a:bodyPr spcFirstLastPara="1" vert="horz" wrap="square" lIns="121900" tIns="121900" rIns="121900" bIns="121900" rtlCol="0" anchor="t" anchorCtr="0">
            <a:noAutofit/>
          </a:bodyPr>
          <a:lstStyle/>
          <a:p>
            <a:r>
              <a:rPr lang="en-US" sz="3200" i="1" dirty="0">
                <a:solidFill>
                  <a:srgbClr val="434343"/>
                </a:solidFill>
              </a:rPr>
              <a:t>Presentation</a:t>
            </a:r>
            <a:r>
              <a:rPr lang="en" sz="3200" i="1" dirty="0">
                <a:solidFill>
                  <a:srgbClr val="434343"/>
                </a:solidFill>
              </a:rPr>
              <a:t> adapted from…</a:t>
            </a:r>
            <a:br>
              <a:rPr lang="en" sz="3200" i="1" dirty="0">
                <a:solidFill>
                  <a:srgbClr val="434343"/>
                </a:solidFill>
              </a:rPr>
            </a:br>
            <a:br>
              <a:rPr lang="en" sz="1400" i="1" dirty="0">
                <a:solidFill>
                  <a:srgbClr val="434343"/>
                </a:solidFill>
              </a:rPr>
            </a:br>
            <a:r>
              <a:rPr lang="en" sz="5400" b="1" dirty="0" err="1">
                <a:solidFill>
                  <a:srgbClr val="434343"/>
                </a:solidFill>
              </a:rPr>
              <a:t>Amrom</a:t>
            </a:r>
            <a:r>
              <a:rPr lang="en" sz="5400" b="1" dirty="0">
                <a:solidFill>
                  <a:srgbClr val="434343"/>
                </a:solidFill>
              </a:rPr>
              <a:t> Obstfeld</a:t>
            </a:r>
            <a:endParaRPr sz="5400" b="1" dirty="0">
              <a:solidFill>
                <a:srgbClr val="434343"/>
              </a:solidFill>
            </a:endParaRPr>
          </a:p>
        </p:txBody>
      </p:sp>
      <p:sp>
        <p:nvSpPr>
          <p:cNvPr id="315" name="Google Shape;315;p24"/>
          <p:cNvSpPr txBox="1">
            <a:spLocks noGrp="1"/>
          </p:cNvSpPr>
          <p:nvPr>
            <p:ph type="body" idx="1"/>
          </p:nvPr>
        </p:nvSpPr>
        <p:spPr>
          <a:xfrm>
            <a:off x="603632" y="2480401"/>
            <a:ext cx="5313600" cy="4131200"/>
          </a:xfrm>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 sz="2400" dirty="0">
                <a:solidFill>
                  <a:srgbClr val="434343"/>
                </a:solidFill>
              </a:rPr>
              <a:t>Assistant Professor of Clinical Pathology and Laboratory Medicine</a:t>
            </a:r>
            <a:endParaRPr sz="2400" dirty="0">
              <a:solidFill>
                <a:srgbClr val="434343"/>
              </a:solidFill>
            </a:endParaRPr>
          </a:p>
          <a:p>
            <a:pPr marL="0" indent="0">
              <a:spcBef>
                <a:spcPts val="2133"/>
              </a:spcBef>
              <a:buClr>
                <a:schemeClr val="dk1"/>
              </a:buClr>
              <a:buSzPts val="1100"/>
              <a:buNone/>
            </a:pPr>
            <a:r>
              <a:rPr lang="en" sz="2400" dirty="0">
                <a:solidFill>
                  <a:srgbClr val="434343"/>
                </a:solidFill>
              </a:rPr>
              <a:t>University of Pennsylvania Perelman School of Medicine</a:t>
            </a:r>
            <a:endParaRPr sz="2400" dirty="0">
              <a:solidFill>
                <a:srgbClr val="434343"/>
              </a:solidFill>
            </a:endParaRPr>
          </a:p>
          <a:p>
            <a:pPr marL="0" indent="0">
              <a:spcBef>
                <a:spcPts val="2133"/>
              </a:spcBef>
              <a:buClr>
                <a:schemeClr val="dk1"/>
              </a:buClr>
              <a:buSzPts val="1100"/>
              <a:buNone/>
            </a:pPr>
            <a:r>
              <a:rPr lang="en" sz="2400" dirty="0">
                <a:solidFill>
                  <a:srgbClr val="434343"/>
                </a:solidFill>
              </a:rPr>
              <a:t>Director of Hematology and Coagulation Laboratories</a:t>
            </a:r>
            <a:endParaRPr sz="2400" dirty="0">
              <a:solidFill>
                <a:srgbClr val="434343"/>
              </a:solidFill>
            </a:endParaRPr>
          </a:p>
          <a:p>
            <a:pPr marL="0" indent="0">
              <a:spcBef>
                <a:spcPts val="2133"/>
              </a:spcBef>
              <a:buClr>
                <a:schemeClr val="dk1"/>
              </a:buClr>
              <a:buSzPts val="1100"/>
              <a:buNone/>
            </a:pPr>
            <a:r>
              <a:rPr lang="en" sz="2400" dirty="0">
                <a:solidFill>
                  <a:srgbClr val="434343"/>
                </a:solidFill>
              </a:rPr>
              <a:t>Children's Hospital of Philadelphia</a:t>
            </a:r>
            <a:endParaRPr sz="2400" dirty="0">
              <a:solidFill>
                <a:srgbClr val="434343"/>
              </a:solidFill>
            </a:endParaRPr>
          </a:p>
          <a:p>
            <a:pPr marL="0" indent="0">
              <a:spcBef>
                <a:spcPts val="2133"/>
              </a:spcBef>
              <a:spcAft>
                <a:spcPts val="2133"/>
              </a:spcAft>
              <a:buNone/>
            </a:pPr>
            <a:endParaRPr sz="2400" dirty="0">
              <a:solidFill>
                <a:srgbClr val="434343"/>
              </a:solidFill>
            </a:endParaRPr>
          </a:p>
        </p:txBody>
      </p:sp>
      <p:pic>
        <p:nvPicPr>
          <p:cNvPr id="316" name="Google Shape;316;p24"/>
          <p:cNvPicPr preferRelativeResize="0"/>
          <p:nvPr/>
        </p:nvPicPr>
        <p:blipFill>
          <a:blip r:embed="rId3">
            <a:alphaModFix/>
          </a:blip>
          <a:stretch>
            <a:fillRect/>
          </a:stretch>
        </p:blipFill>
        <p:spPr>
          <a:xfrm>
            <a:off x="8132633" y="1206634"/>
            <a:ext cx="2665067" cy="3339367"/>
          </a:xfrm>
          <a:prstGeom prst="rect">
            <a:avLst/>
          </a:prstGeom>
          <a:noFill/>
          <a:ln>
            <a:noFill/>
          </a:ln>
        </p:spPr>
      </p:pic>
    </p:spTree>
    <p:extLst>
      <p:ext uri="{BB962C8B-B14F-4D97-AF65-F5344CB8AC3E}">
        <p14:creationId xmlns:p14="http://schemas.microsoft.com/office/powerpoint/2010/main" val="19932480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Shape 385"/>
          <p:cNvSpPr txBox="1"/>
          <p:nvPr/>
        </p:nvSpPr>
        <p:spPr>
          <a:xfrm>
            <a:off x="2012567" y="137384"/>
            <a:ext cx="8184249" cy="1198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10000">
                <a:latin typeface="Helvetica"/>
                <a:ea typeface="Helvetica"/>
                <a:cs typeface="Helvetica"/>
                <a:sym typeface="Helvetica"/>
              </a:defRPr>
            </a:lvl1pPr>
          </a:lstStyle>
          <a:p>
            <a:r>
              <a:rPr sz="5000"/>
              <a:t>select() helpers</a:t>
            </a:r>
          </a:p>
        </p:txBody>
      </p:sp>
      <p:grpSp>
        <p:nvGrpSpPr>
          <p:cNvPr id="390" name="Group 390"/>
          <p:cNvGrpSpPr/>
          <p:nvPr/>
        </p:nvGrpSpPr>
        <p:grpSpPr>
          <a:xfrm>
            <a:off x="746398" y="1498600"/>
            <a:ext cx="10636669" cy="3860800"/>
            <a:chOff x="0" y="0"/>
            <a:chExt cx="21273337" cy="7721600"/>
          </a:xfrm>
        </p:grpSpPr>
        <p:pic>
          <p:nvPicPr>
            <p:cNvPr id="386" name="data-transformation.png"/>
            <p:cNvPicPr>
              <a:picLocks noChangeAspect="1"/>
            </p:cNvPicPr>
            <p:nvPr/>
          </p:nvPicPr>
          <p:blipFill>
            <a:blip r:embed="rId3"/>
            <a:stretch>
              <a:fillRect/>
            </a:stretch>
          </p:blipFill>
          <p:spPr>
            <a:xfrm>
              <a:off x="0" y="0"/>
              <a:ext cx="9992660" cy="7721600"/>
            </a:xfrm>
            <a:prstGeom prst="rect">
              <a:avLst/>
            </a:prstGeom>
            <a:ln w="25400" cap="flat">
              <a:solidFill>
                <a:srgbClr val="000000"/>
              </a:solidFill>
              <a:prstDash val="solid"/>
              <a:miter lim="400000"/>
            </a:ln>
            <a:effectLst/>
          </p:spPr>
        </p:pic>
        <p:sp>
          <p:nvSpPr>
            <p:cNvPr id="387" name="Shape 387"/>
            <p:cNvSpPr/>
            <p:nvPr/>
          </p:nvSpPr>
          <p:spPr>
            <a:xfrm flipH="1">
              <a:off x="6740221" y="2826834"/>
              <a:ext cx="14517308" cy="4551483"/>
            </a:xfrm>
            <a:custGeom>
              <a:avLst/>
              <a:gdLst/>
              <a:ahLst/>
              <a:cxnLst>
                <a:cxn ang="0">
                  <a:pos x="wd2" y="hd2"/>
                </a:cxn>
                <a:cxn ang="5400000">
                  <a:pos x="wd2" y="hd2"/>
                </a:cxn>
                <a:cxn ang="10800000">
                  <a:pos x="wd2" y="hd2"/>
                </a:cxn>
                <a:cxn ang="16200000">
                  <a:pos x="wd2" y="hd2"/>
                </a:cxn>
              </a:cxnLst>
              <a:rect l="0" t="0" r="r" b="b"/>
              <a:pathLst>
                <a:path w="21600" h="21600" extrusionOk="0">
                  <a:moveTo>
                    <a:pt x="0" y="4806"/>
                  </a:moveTo>
                  <a:lnTo>
                    <a:pt x="17051" y="0"/>
                  </a:lnTo>
                  <a:lnTo>
                    <a:pt x="21600" y="25"/>
                  </a:lnTo>
                  <a:lnTo>
                    <a:pt x="21584" y="9213"/>
                  </a:lnTo>
                  <a:lnTo>
                    <a:pt x="20639" y="21600"/>
                  </a:lnTo>
                  <a:lnTo>
                    <a:pt x="0" y="4806"/>
                  </a:lnTo>
                  <a:close/>
                </a:path>
              </a:pathLst>
            </a:custGeom>
            <a:solidFill>
              <a:srgbClr val="000000">
                <a:alpha val="38947"/>
              </a:srgbClr>
            </a:solidFill>
            <a:ln w="127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2800"/>
            </a:p>
          </p:txBody>
        </p:sp>
        <p:sp>
          <p:nvSpPr>
            <p:cNvPr id="388" name="Shape 388"/>
            <p:cNvSpPr/>
            <p:nvPr/>
          </p:nvSpPr>
          <p:spPr>
            <a:xfrm>
              <a:off x="6747940" y="2835561"/>
              <a:ext cx="3086291" cy="815256"/>
            </a:xfrm>
            <a:prstGeom prst="rect">
              <a:avLst/>
            </a:prstGeom>
            <a:solidFill>
              <a:srgbClr val="53585F">
                <a:alpha val="60770"/>
              </a:srgbClr>
            </a:solidFill>
            <a:ln w="25400" cap="flat">
              <a:noFill/>
              <a:miter lim="400000"/>
            </a:ln>
            <a:effectLst/>
          </p:spPr>
          <p:txBody>
            <a:bodyPr wrap="square" lIns="35719" tIns="35719" rIns="35719" bIns="35719" numCol="1" anchor="ctr">
              <a:noAutofit/>
            </a:bodyPr>
            <a:lstStyle/>
            <a:p>
              <a:pPr>
                <a:defRPr sz="5600">
                  <a:solidFill>
                    <a:srgbClr val="FFFFFF"/>
                  </a:solidFill>
                  <a:effectLst>
                    <a:outerShdw blurRad="38100" dist="12700" dir="5400000" rotWithShape="0">
                      <a:srgbClr val="000000">
                        <a:alpha val="50000"/>
                      </a:srgbClr>
                    </a:outerShdw>
                  </a:effectLst>
                </a:defRPr>
              </a:pPr>
              <a:endParaRPr sz="2800"/>
            </a:p>
          </p:txBody>
        </p:sp>
        <p:pic>
          <p:nvPicPr>
            <p:cNvPr id="389" name="data-transformation.pdf"/>
            <p:cNvPicPr>
              <a:picLocks noChangeAspect="1"/>
            </p:cNvPicPr>
            <p:nvPr/>
          </p:nvPicPr>
          <p:blipFill>
            <a:blip r:embed="rId4"/>
            <a:srcRect l="66143" t="36499" b="52236"/>
            <a:stretch>
              <a:fillRect/>
            </a:stretch>
          </p:blipFill>
          <p:spPr>
            <a:xfrm>
              <a:off x="7357479" y="3826981"/>
              <a:ext cx="13915859" cy="3577584"/>
            </a:xfrm>
            <a:prstGeom prst="rect">
              <a:avLst/>
            </a:prstGeom>
            <a:ln w="25400" cap="flat">
              <a:solidFill>
                <a:srgbClr val="000000"/>
              </a:solidFill>
              <a:prstDash val="solid"/>
              <a:miter lim="400000"/>
            </a:ln>
            <a:effectLst/>
          </p:spPr>
        </p:pic>
      </p:grpSp>
      <p:sp>
        <p:nvSpPr>
          <p:cNvPr id="3" name="Slide Number Placeholder 2"/>
          <p:cNvSpPr>
            <a:spLocks noGrp="1"/>
          </p:cNvSpPr>
          <p:nvPr>
            <p:ph type="sldNum" sz="quarter" idx="2"/>
          </p:nvPr>
        </p:nvSpPr>
        <p:spPr/>
        <p:txBody>
          <a:bodyPr/>
          <a:lstStyle/>
          <a:p>
            <a:fld id="{86CB4B4D-7CA3-9044-876B-883B54F8677D}" type="slidenum">
              <a:rPr lang="en-US" smtClean="0"/>
              <a:t>20</a:t>
            </a:fld>
            <a:endParaRPr lang="en-US"/>
          </a:p>
        </p:txBody>
      </p:sp>
    </p:spTree>
    <p:extLst>
      <p:ext uri="{BB962C8B-B14F-4D97-AF65-F5344CB8AC3E}">
        <p14:creationId xmlns:p14="http://schemas.microsoft.com/office/powerpoint/2010/main" val="278475525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6600" dirty="0">
                <a:solidFill>
                  <a:schemeClr val="tx1">
                    <a:lumMod val="75000"/>
                    <a:lumOff val="25000"/>
                  </a:schemeClr>
                </a:solidFill>
              </a:rPr>
              <a:t>Pulling specific rows out of your data frame</a:t>
            </a:r>
          </a:p>
        </p:txBody>
      </p:sp>
    </p:spTree>
    <p:extLst>
      <p:ext uri="{BB962C8B-B14F-4D97-AF65-F5344CB8AC3E}">
        <p14:creationId xmlns:p14="http://schemas.microsoft.com/office/powerpoint/2010/main" val="1988375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4557829" y="2519421"/>
            <a:ext cx="2897036" cy="1539482"/>
          </a:xfrm>
          <a:prstGeom prst="rect">
            <a:avLst/>
          </a:prstGeom>
          <a:noFill/>
          <a:ln>
            <a:noFill/>
          </a:ln>
        </p:spPr>
        <p:txBody>
          <a:bodyPr spcFirstLastPara="1" wrap="square" lIns="0" tIns="9522" rIns="0" bIns="0" anchor="t" anchorCtr="0">
            <a:noAutofit/>
          </a:bodyPr>
          <a:lstStyle/>
          <a:p>
            <a:pPr marL="6803"/>
            <a:r>
              <a:rPr lang="en-US" sz="8812">
                <a:solidFill>
                  <a:srgbClr val="F0F0F0"/>
                </a:solidFill>
              </a:rPr>
              <a:t>filter()</a:t>
            </a:r>
            <a:endParaRPr sz="8812"/>
          </a:p>
        </p:txBody>
      </p:sp>
      <p:sp>
        <p:nvSpPr>
          <p:cNvPr id="2" name="Slide Number Placeholder 1"/>
          <p:cNvSpPr>
            <a:spLocks noGrp="1"/>
          </p:cNvSpPr>
          <p:nvPr>
            <p:ph type="sldNum" idx="12"/>
          </p:nvPr>
        </p:nvSpPr>
        <p:spPr/>
        <p:txBody>
          <a:bodyPr/>
          <a:lstStyle/>
          <a:p>
            <a:fld id="{00000000-1234-1234-1234-123412341234}" type="slidenum">
              <a:rPr lang="en-US" smtClean="0"/>
              <a:pPr/>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154" name="Google Shape;154;p18"/>
          <p:cNvGraphicFramePr/>
          <p:nvPr>
            <p:extLst>
              <p:ext uri="{D42A27DB-BD31-4B8C-83A1-F6EECF244321}">
                <p14:modId xmlns:p14="http://schemas.microsoft.com/office/powerpoint/2010/main" val="1466582155"/>
              </p:ext>
            </p:extLst>
          </p:nvPr>
        </p:nvGraphicFramePr>
        <p:xfrm>
          <a:off x="1064973" y="2557823"/>
          <a:ext cx="4019961" cy="3296832"/>
        </p:xfrm>
        <a:graphic>
          <a:graphicData uri="http://schemas.openxmlformats.org/drawingml/2006/table">
            <a:tbl>
              <a:tblPr firstRow="1" bandRow="1">
                <a:noFill/>
                <a:tableStyleId>{809C1C93-8995-4D9E-87C8-A8817AF97DB9}</a:tableStyleId>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2609096545"/>
              </p:ext>
            </p:extLst>
          </p:nvPr>
        </p:nvGraphicFramePr>
        <p:xfrm>
          <a:off x="7283202" y="2847899"/>
          <a:ext cx="4019961" cy="1358340"/>
        </p:xfrm>
        <a:graphic>
          <a:graphicData uri="http://schemas.openxmlformats.org/drawingml/2006/table">
            <a:tbl>
              <a:tblPr firstRow="1" bandRow="1">
                <a:noFill/>
                <a:tableStyleId>{809C1C93-8995-4D9E-87C8-A8817AF97DB9}</a:tableStyleId>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5278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5143765" y="684400"/>
            <a:ext cx="190447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filter()</a:t>
            </a:r>
            <a:endParaRPr dirty="0"/>
          </a:p>
        </p:txBody>
      </p:sp>
      <p:sp>
        <p:nvSpPr>
          <p:cNvPr id="16"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idx="12"/>
          </p:nvPr>
        </p:nvSpPr>
        <p:spPr/>
        <p:txBody>
          <a:bodyPr/>
          <a:lstStyle/>
          <a:p>
            <a:fld id="{00000000-1234-1234-1234-123412341234}" type="slidenum">
              <a:rPr lang="en-US" smtClean="0"/>
              <a:pPr/>
              <a:t>23</a:t>
            </a:fld>
            <a:endParaRPr lang="en-US"/>
          </a:p>
        </p:txBody>
      </p:sp>
      <p:grpSp>
        <p:nvGrpSpPr>
          <p:cNvPr id="9" name="Group 8"/>
          <p:cNvGrpSpPr/>
          <p:nvPr/>
        </p:nvGrpSpPr>
        <p:grpSpPr>
          <a:xfrm>
            <a:off x="7155636" y="4907214"/>
            <a:ext cx="3329484" cy="1586106"/>
            <a:chOff x="6009784" y="4089073"/>
            <a:chExt cx="2928396" cy="2552214"/>
          </a:xfrm>
        </p:grpSpPr>
        <p:sp>
          <p:nvSpPr>
            <p:cNvPr id="10"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a:solidFill>
                    <a:srgbClr val="FFFFFF"/>
                  </a:solidFill>
                  <a:latin typeface="Trebuchet MS"/>
                  <a:ea typeface="Trebuchet MS"/>
                  <a:cs typeface="Trebuchet MS"/>
                  <a:sym typeface="Trebuchet MS"/>
                </a:rPr>
                <a:t>  </a:t>
              </a:r>
              <a:r>
                <a:rPr lang="en-US" sz="2062" dirty="0">
                  <a:solidFill>
                    <a:srgbClr val="FFFFFF"/>
                  </a:solidFill>
                  <a:latin typeface="Trebuchet MS"/>
                  <a:ea typeface="Trebuchet MS"/>
                  <a:cs typeface="Trebuchet MS"/>
                  <a:sym typeface="Trebuchet MS"/>
                </a:rPr>
                <a:t>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40449759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400816" y="359699"/>
            <a:ext cx="5290797"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Common syntax</a:t>
            </a:r>
            <a:endParaRPr sz="5400" dirty="0">
              <a:latin typeface="+mj-lt"/>
            </a:endParaRPr>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2800" dirty="0">
                <a:latin typeface="+mj-lt"/>
                <a:ea typeface="Calibri"/>
                <a:cs typeface="Calibri"/>
                <a:sym typeface="Calibri"/>
              </a:rPr>
              <a:t>Each function takes a data frame as its first argument and  returns a data frame as its output.</a:t>
            </a:r>
            <a:endParaRPr sz="2800" dirty="0">
              <a:latin typeface="+mj-lt"/>
              <a:ea typeface="Calibri"/>
              <a:cs typeface="Calibri"/>
              <a:sym typeface="Calibri"/>
            </a:endParaRPr>
          </a:p>
        </p:txBody>
      </p:sp>
      <p:grpSp>
        <p:nvGrpSpPr>
          <p:cNvPr id="5" name="Group 4"/>
          <p:cNvGrpSpPr/>
          <p:nvPr/>
        </p:nvGrpSpPr>
        <p:grpSpPr>
          <a:xfrm>
            <a:off x="6156811" y="3458139"/>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latin typeface="+mj-lt"/>
              </a:endParaRPr>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a:solidFill>
                    <a:srgbClr val="FFFFFF"/>
                  </a:solidFill>
                  <a:latin typeface="+mj-lt"/>
                  <a:ea typeface="Trebuchet MS"/>
                  <a:cs typeface="Trebuchet MS"/>
                  <a:sym typeface="Trebuchet MS"/>
                </a:rPr>
                <a:t>specific  arguments</a:t>
              </a:r>
              <a:endParaRPr sz="2800" dirty="0">
                <a:latin typeface="+mj-lt"/>
                <a:ea typeface="Trebuchet MS"/>
                <a:cs typeface="Trebuchet MS"/>
                <a:sym typeface="Trebuchet MS"/>
              </a:endParaRPr>
            </a:p>
          </p:txBody>
        </p:sp>
      </p:grpSp>
      <p:grpSp>
        <p:nvGrpSpPr>
          <p:cNvPr id="4" name="Group 3"/>
          <p:cNvGrpSpPr/>
          <p:nvPr/>
        </p:nvGrpSpPr>
        <p:grpSpPr>
          <a:xfrm>
            <a:off x="4832091" y="3435235"/>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latin typeface="+mj-lt"/>
              </a:endParaRPr>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latin typeface="+mj-lt"/>
              </a:endParaRPr>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grpSp>
      <p:sp>
        <p:nvSpPr>
          <p:cNvPr id="3" name="Rectangle 2"/>
          <p:cNvSpPr/>
          <p:nvPr/>
        </p:nvSpPr>
        <p:spPr>
          <a:xfrm>
            <a:off x="2134955" y="2883850"/>
            <a:ext cx="4627229" cy="584775"/>
          </a:xfrm>
          <a:prstGeom prst="rect">
            <a:avLst/>
          </a:prstGeom>
        </p:spPr>
        <p:txBody>
          <a:bodyPr wrap="non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function(</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Slide Number Placeholder 5"/>
          <p:cNvSpPr>
            <a:spLocks noGrp="1"/>
          </p:cNvSpPr>
          <p:nvPr>
            <p:ph type="sldNum" idx="12"/>
          </p:nvPr>
        </p:nvSpPr>
        <p:spPr/>
        <p:txBody>
          <a:bodyPr/>
          <a:lstStyle/>
          <a:p>
            <a:fld id="{00000000-1234-1234-1234-123412341234}" type="slidenum">
              <a:rPr lang="en-US" smtClean="0"/>
              <a:pPr/>
              <a:t>24</a:t>
            </a:fld>
            <a:endParaRPr lang="en-US"/>
          </a:p>
        </p:txBody>
      </p:sp>
    </p:spTree>
    <p:extLst>
      <p:ext uri="{BB962C8B-B14F-4D97-AF65-F5344CB8AC3E}">
        <p14:creationId xmlns:p14="http://schemas.microsoft.com/office/powerpoint/2010/main" val="687966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3" name="Slide Number Placeholder 2"/>
          <p:cNvSpPr>
            <a:spLocks noGrp="1"/>
          </p:cNvSpPr>
          <p:nvPr>
            <p:ph type="sldNum" idx="12"/>
          </p:nvPr>
        </p:nvSpPr>
        <p:spPr/>
        <p:txBody>
          <a:bodyPr/>
          <a:lstStyle/>
          <a:p>
            <a:fld id="{00000000-1234-1234-1234-123412341234}" type="slidenum">
              <a:rPr lang="en-US" smtClean="0"/>
              <a:pPr/>
              <a:t>25</a:t>
            </a:fld>
            <a:endParaRPr lang="en-US"/>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extLst>
                <p:ext uri="{D42A27DB-BD31-4B8C-83A1-F6EECF244321}">
                  <p14:modId xmlns:p14="http://schemas.microsoft.com/office/powerpoint/2010/main" val="3762702151"/>
                </p:ext>
              </p:extLst>
            </p:nvPr>
          </p:nvGraphicFramePr>
          <p:xfrm>
            <a:off x="2119507" y="3332057"/>
            <a:ext cx="2763514" cy="3510011"/>
          </p:xfrm>
          <a:graphic>
            <a:graphicData uri="http://schemas.openxmlformats.org/drawingml/2006/table">
              <a:tbl>
                <a:tblPr firstRow="1" bandRow="1">
                  <a:noFill/>
                  <a:tableStyleId>{809C1C93-8995-4D9E-87C8-A8817AF97DB9}</a:tableStyleId>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extLst>
                <p:ext uri="{D42A27DB-BD31-4B8C-83A1-F6EECF244321}">
                  <p14:modId xmlns:p14="http://schemas.microsoft.com/office/powerpoint/2010/main" val="2099745212"/>
                </p:ext>
              </p:extLst>
            </p:nvPr>
          </p:nvGraphicFramePr>
          <p:xfrm>
            <a:off x="7555398" y="3993070"/>
            <a:ext cx="2592966" cy="1748376"/>
          </p:xfrm>
          <a:graphic>
            <a:graphicData uri="http://schemas.openxmlformats.org/drawingml/2006/table">
              <a:tbl>
                <a:tblPr firstRow="1" bandRow="1">
                  <a:noFill/>
                  <a:tableStyleId>{809C1C93-8995-4D9E-87C8-A8817AF97DB9}</a:tableStyleId>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77355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lumMod val="75000"/>
                  </a:schemeClr>
                </a:solidFill>
                <a:latin typeface="Consolas" panose="020B0609020204030204" pitchFamily="49" charset="0"/>
                <a:ea typeface="Courier New"/>
                <a:cs typeface="Consolas" panose="020B0609020204030204" pitchFamily="49" charset="0"/>
                <a:sym typeface="Courier New"/>
              </a:rPr>
              <a:t>column_name</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FF0000"/>
                </a:solidFill>
                <a:latin typeface="Consolas" panose="020B0609020204030204" pitchFamily="49" charset="0"/>
                <a:ea typeface="Courier New"/>
                <a:cs typeface="Consolas" panose="020B0609020204030204" pitchFamily="49" charset="0"/>
                <a:sym typeface="Courier New"/>
              </a:rPr>
              <a:t>==</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7030A0"/>
                </a:solidFill>
                <a:latin typeface="Consolas" panose="020B0609020204030204" pitchFamily="49" charset="0"/>
                <a:ea typeface="Courier New"/>
                <a:cs typeface="Consolas" panose="020B0609020204030204" pitchFamily="49" charset="0"/>
                <a:sym typeface="Courier New"/>
              </a:rPr>
              <a:t>criteria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297" name="Google Shape;297;p32"/>
          <p:cNvSpPr/>
          <p:nvPr/>
        </p:nvSpPr>
        <p:spPr>
          <a:xfrm>
            <a:off x="7403725" y="3026799"/>
            <a:ext cx="4682084" cy="2132694"/>
          </a:xfrm>
          <a:custGeom>
            <a:avLst/>
            <a:gdLst>
              <a:gd name="connsiteX0" fmla="*/ 0 w 4682084"/>
              <a:gd name="connsiteY0" fmla="*/ 273318 h 1639878"/>
              <a:gd name="connsiteX1" fmla="*/ 273318 w 4682084"/>
              <a:gd name="connsiteY1" fmla="*/ 0 h 1639878"/>
              <a:gd name="connsiteX2" fmla="*/ 780347 w 4682084"/>
              <a:gd name="connsiteY2" fmla="*/ 0 h 1639878"/>
              <a:gd name="connsiteX3" fmla="*/ 880606 w 4682084"/>
              <a:gd name="connsiteY3" fmla="*/ -492816 h 1639878"/>
              <a:gd name="connsiteX4" fmla="*/ 1950868 w 4682084"/>
              <a:gd name="connsiteY4" fmla="*/ 0 h 1639878"/>
              <a:gd name="connsiteX5" fmla="*/ 4408766 w 4682084"/>
              <a:gd name="connsiteY5" fmla="*/ 0 h 1639878"/>
              <a:gd name="connsiteX6" fmla="*/ 4682084 w 4682084"/>
              <a:gd name="connsiteY6" fmla="*/ 273318 h 1639878"/>
              <a:gd name="connsiteX7" fmla="*/ 4682084 w 4682084"/>
              <a:gd name="connsiteY7" fmla="*/ 273313 h 1639878"/>
              <a:gd name="connsiteX8" fmla="*/ 4682084 w 4682084"/>
              <a:gd name="connsiteY8" fmla="*/ 273313 h 1639878"/>
              <a:gd name="connsiteX9" fmla="*/ 4682084 w 4682084"/>
              <a:gd name="connsiteY9" fmla="*/ 683283 h 1639878"/>
              <a:gd name="connsiteX10" fmla="*/ 4682084 w 4682084"/>
              <a:gd name="connsiteY10" fmla="*/ 1366560 h 1639878"/>
              <a:gd name="connsiteX11" fmla="*/ 4408766 w 4682084"/>
              <a:gd name="connsiteY11" fmla="*/ 1639878 h 1639878"/>
              <a:gd name="connsiteX12" fmla="*/ 1950868 w 4682084"/>
              <a:gd name="connsiteY12" fmla="*/ 1639878 h 1639878"/>
              <a:gd name="connsiteX13" fmla="*/ 780347 w 4682084"/>
              <a:gd name="connsiteY13" fmla="*/ 1639878 h 1639878"/>
              <a:gd name="connsiteX14" fmla="*/ 780347 w 4682084"/>
              <a:gd name="connsiteY14" fmla="*/ 1639878 h 1639878"/>
              <a:gd name="connsiteX15" fmla="*/ 273318 w 4682084"/>
              <a:gd name="connsiteY15" fmla="*/ 1639878 h 1639878"/>
              <a:gd name="connsiteX16" fmla="*/ 0 w 4682084"/>
              <a:gd name="connsiteY16" fmla="*/ 1366560 h 1639878"/>
              <a:gd name="connsiteX17" fmla="*/ 0 w 4682084"/>
              <a:gd name="connsiteY17" fmla="*/ 683283 h 1639878"/>
              <a:gd name="connsiteX18" fmla="*/ 0 w 4682084"/>
              <a:gd name="connsiteY18" fmla="*/ 273313 h 1639878"/>
              <a:gd name="connsiteX19" fmla="*/ 0 w 4682084"/>
              <a:gd name="connsiteY19" fmla="*/ 273313 h 1639878"/>
              <a:gd name="connsiteX20" fmla="*/ 0 w 4682084"/>
              <a:gd name="connsiteY20" fmla="*/ 273318 h 1639878"/>
              <a:gd name="connsiteX0" fmla="*/ 0 w 4682084"/>
              <a:gd name="connsiteY0" fmla="*/ 766134 h 2132694"/>
              <a:gd name="connsiteX1" fmla="*/ 273318 w 4682084"/>
              <a:gd name="connsiteY1" fmla="*/ 492816 h 2132694"/>
              <a:gd name="connsiteX2" fmla="*/ 1352841 w 4682084"/>
              <a:gd name="connsiteY2" fmla="*/ 492816 h 2132694"/>
              <a:gd name="connsiteX3" fmla="*/ 880606 w 4682084"/>
              <a:gd name="connsiteY3" fmla="*/ 0 h 2132694"/>
              <a:gd name="connsiteX4" fmla="*/ 1950868 w 4682084"/>
              <a:gd name="connsiteY4" fmla="*/ 492816 h 2132694"/>
              <a:gd name="connsiteX5" fmla="*/ 4408766 w 4682084"/>
              <a:gd name="connsiteY5" fmla="*/ 492816 h 2132694"/>
              <a:gd name="connsiteX6" fmla="*/ 4682084 w 4682084"/>
              <a:gd name="connsiteY6" fmla="*/ 766134 h 2132694"/>
              <a:gd name="connsiteX7" fmla="*/ 4682084 w 4682084"/>
              <a:gd name="connsiteY7" fmla="*/ 766129 h 2132694"/>
              <a:gd name="connsiteX8" fmla="*/ 4682084 w 4682084"/>
              <a:gd name="connsiteY8" fmla="*/ 766129 h 2132694"/>
              <a:gd name="connsiteX9" fmla="*/ 4682084 w 4682084"/>
              <a:gd name="connsiteY9" fmla="*/ 1176099 h 2132694"/>
              <a:gd name="connsiteX10" fmla="*/ 4682084 w 4682084"/>
              <a:gd name="connsiteY10" fmla="*/ 1859376 h 2132694"/>
              <a:gd name="connsiteX11" fmla="*/ 4408766 w 4682084"/>
              <a:gd name="connsiteY11" fmla="*/ 2132694 h 2132694"/>
              <a:gd name="connsiteX12" fmla="*/ 1950868 w 4682084"/>
              <a:gd name="connsiteY12" fmla="*/ 2132694 h 2132694"/>
              <a:gd name="connsiteX13" fmla="*/ 780347 w 4682084"/>
              <a:gd name="connsiteY13" fmla="*/ 2132694 h 2132694"/>
              <a:gd name="connsiteX14" fmla="*/ 780347 w 4682084"/>
              <a:gd name="connsiteY14" fmla="*/ 2132694 h 2132694"/>
              <a:gd name="connsiteX15" fmla="*/ 273318 w 4682084"/>
              <a:gd name="connsiteY15" fmla="*/ 2132694 h 2132694"/>
              <a:gd name="connsiteX16" fmla="*/ 0 w 4682084"/>
              <a:gd name="connsiteY16" fmla="*/ 1859376 h 2132694"/>
              <a:gd name="connsiteX17" fmla="*/ 0 w 4682084"/>
              <a:gd name="connsiteY17" fmla="*/ 1176099 h 2132694"/>
              <a:gd name="connsiteX18" fmla="*/ 0 w 4682084"/>
              <a:gd name="connsiteY18" fmla="*/ 766129 h 2132694"/>
              <a:gd name="connsiteX19" fmla="*/ 0 w 4682084"/>
              <a:gd name="connsiteY19" fmla="*/ 766129 h 2132694"/>
              <a:gd name="connsiteX20" fmla="*/ 0 w 4682084"/>
              <a:gd name="connsiteY20" fmla="*/ 766134 h 213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82084" h="2132694">
                <a:moveTo>
                  <a:pt x="0" y="766134"/>
                </a:moveTo>
                <a:cubicBezTo>
                  <a:pt x="0" y="615185"/>
                  <a:pt x="122369" y="492816"/>
                  <a:pt x="273318" y="492816"/>
                </a:cubicBezTo>
                <a:lnTo>
                  <a:pt x="1352841" y="492816"/>
                </a:lnTo>
                <a:lnTo>
                  <a:pt x="880606" y="0"/>
                </a:lnTo>
                <a:lnTo>
                  <a:pt x="1950868" y="492816"/>
                </a:lnTo>
                <a:lnTo>
                  <a:pt x="4408766" y="492816"/>
                </a:lnTo>
                <a:cubicBezTo>
                  <a:pt x="4559715" y="492816"/>
                  <a:pt x="4682084" y="615185"/>
                  <a:pt x="4682084" y="766134"/>
                </a:cubicBezTo>
                <a:lnTo>
                  <a:pt x="4682084" y="766129"/>
                </a:lnTo>
                <a:lnTo>
                  <a:pt x="4682084" y="766129"/>
                </a:lnTo>
                <a:lnTo>
                  <a:pt x="4682084" y="1176099"/>
                </a:lnTo>
                <a:lnTo>
                  <a:pt x="4682084" y="1859376"/>
                </a:lnTo>
                <a:cubicBezTo>
                  <a:pt x="4682084" y="2010325"/>
                  <a:pt x="4559715" y="2132694"/>
                  <a:pt x="4408766" y="2132694"/>
                </a:cubicBezTo>
                <a:lnTo>
                  <a:pt x="1950868" y="2132694"/>
                </a:lnTo>
                <a:lnTo>
                  <a:pt x="780347" y="2132694"/>
                </a:lnTo>
                <a:lnTo>
                  <a:pt x="780347" y="2132694"/>
                </a:lnTo>
                <a:lnTo>
                  <a:pt x="273318" y="2132694"/>
                </a:lnTo>
                <a:cubicBezTo>
                  <a:pt x="122369" y="2132694"/>
                  <a:pt x="0" y="2010325"/>
                  <a:pt x="0" y="1859376"/>
                </a:cubicBezTo>
                <a:lnTo>
                  <a:pt x="0" y="1176099"/>
                </a:lnTo>
                <a:lnTo>
                  <a:pt x="0" y="766129"/>
                </a:lnTo>
                <a:lnTo>
                  <a:pt x="0" y="766129"/>
                </a:lnTo>
                <a:lnTo>
                  <a:pt x="0" y="766134"/>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7398690" y="3519615"/>
            <a:ext cx="4443279" cy="1545366"/>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dirty="0">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3" name="Slide Number Placeholder 2"/>
          <p:cNvSpPr>
            <a:spLocks noGrp="1"/>
          </p:cNvSpPr>
          <p:nvPr>
            <p:ph type="sldNum" idx="12"/>
          </p:nvPr>
        </p:nvSpPr>
        <p:spPr/>
        <p:txBody>
          <a:bodyPr/>
          <a:lstStyle/>
          <a:p>
            <a:fld id="{00000000-1234-1234-1234-123412341234}" type="slidenum">
              <a:rPr lang="en-US" smtClean="0"/>
              <a:pPr/>
              <a:t>26</a:t>
            </a:fld>
            <a:endParaRPr lang="en-US"/>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nvGraphicFramePr>
          <p:xfrm>
            <a:off x="2119507" y="3332057"/>
            <a:ext cx="2763514" cy="3510011"/>
          </p:xfrm>
          <a:graphic>
            <a:graphicData uri="http://schemas.openxmlformats.org/drawingml/2006/table">
              <a:tbl>
                <a:tblPr firstRow="1" bandRow="1">
                  <a:noFill/>
                  <a:tableStyleId>{809C1C93-8995-4D9E-87C8-A8817AF97DB9}</a:tableStyleId>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nvGraphicFramePr>
          <p:xfrm>
            <a:off x="7555398" y="3993070"/>
            <a:ext cx="2592966" cy="1748376"/>
          </p:xfrm>
          <a:graphic>
            <a:graphicData uri="http://schemas.openxmlformats.org/drawingml/2006/table">
              <a:tbl>
                <a:tblPr firstRow="1" bandRow="1">
                  <a:noFill/>
                  <a:tableStyleId>{809C1C93-8995-4D9E-87C8-A8817AF97DB9}</a:tableStyleId>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09029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09548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==5000083</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4" name="Straight Arrow Connector 3"/>
          <p:cNvCxnSpPr/>
          <p:nvPr/>
        </p:nvCxnSpPr>
        <p:spPr>
          <a:xfrm>
            <a:off x="6074511"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graphicFrame>
        <p:nvGraphicFramePr>
          <p:cNvPr id="7" name="Table 6"/>
          <p:cNvGraphicFramePr>
            <a:graphicFrameLocks noGrp="1"/>
          </p:cNvGraphicFramePr>
          <p:nvPr>
            <p:extLst>
              <p:ext uri="{D42A27DB-BD31-4B8C-83A1-F6EECF244321}">
                <p14:modId xmlns:p14="http://schemas.microsoft.com/office/powerpoint/2010/main" val="787045259"/>
              </p:ext>
            </p:extLst>
          </p:nvPr>
        </p:nvGraphicFramePr>
        <p:xfrm>
          <a:off x="1409635"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1077557456"/>
              </p:ext>
            </p:extLst>
          </p:nvPr>
        </p:nvGraphicFramePr>
        <p:xfrm>
          <a:off x="6680890" y="4282932"/>
          <a:ext cx="4705577" cy="737870"/>
        </p:xfrm>
        <a:graphic>
          <a:graphicData uri="http://schemas.openxmlformats.org/drawingml/2006/table">
            <a:tbl>
              <a:tblPr/>
              <a:tblGrid>
                <a:gridCol w="1367161">
                  <a:extLst>
                    <a:ext uri="{9D8B030D-6E8A-4147-A177-3AD203B41FA5}">
                      <a16:colId xmlns:a16="http://schemas.microsoft.com/office/drawing/2014/main" val="3642991579"/>
                    </a:ext>
                  </a:extLst>
                </a:gridCol>
                <a:gridCol w="1748694">
                  <a:extLst>
                    <a:ext uri="{9D8B030D-6E8A-4147-A177-3AD203B41FA5}">
                      <a16:colId xmlns:a16="http://schemas.microsoft.com/office/drawing/2014/main" val="1650678772"/>
                    </a:ext>
                  </a:extLst>
                </a:gridCol>
                <a:gridCol w="1589722">
                  <a:extLst>
                    <a:ext uri="{9D8B030D-6E8A-4147-A177-3AD203B41FA5}">
                      <a16:colId xmlns:a16="http://schemas.microsoft.com/office/drawing/2014/main" val="412331866"/>
                    </a:ext>
                  </a:extLst>
                </a:gridCol>
              </a:tblGrid>
              <a:tr h="301625">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0">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lollys</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sp>
        <p:nvSpPr>
          <p:cNvPr id="9" name="Rectangle 8"/>
          <p:cNvSpPr/>
          <p:nvPr/>
        </p:nvSpPr>
        <p:spPr>
          <a:xfrm>
            <a:off x="407730" y="4748072"/>
            <a:ext cx="941283" cy="369332"/>
          </a:xfrm>
          <a:prstGeom prst="rect">
            <a:avLst/>
          </a:prstGeom>
        </p:spPr>
        <p:txBody>
          <a:bodyPr wrap="none">
            <a:spAutoFit/>
          </a:bodyPr>
          <a:lstStyle/>
          <a:p>
            <a:r>
              <a:rPr lang="en-US" sz="1800" b="1" dirty="0">
                <a:solidFill>
                  <a:srgbClr val="A6A6A6"/>
                </a:solidFill>
              </a:rPr>
              <a:t>FALSE</a:t>
            </a:r>
          </a:p>
        </p:txBody>
      </p:sp>
      <p:sp>
        <p:nvSpPr>
          <p:cNvPr id="21" name="Rectangle 20"/>
          <p:cNvSpPr/>
          <p:nvPr/>
        </p:nvSpPr>
        <p:spPr>
          <a:xfrm>
            <a:off x="407729" y="5205669"/>
            <a:ext cx="941283" cy="369332"/>
          </a:xfrm>
          <a:prstGeom prst="rect">
            <a:avLst/>
          </a:prstGeom>
        </p:spPr>
        <p:txBody>
          <a:bodyPr wrap="none">
            <a:spAutoFit/>
          </a:bodyPr>
          <a:lstStyle/>
          <a:p>
            <a:r>
              <a:rPr lang="en-US" sz="1800" b="1" dirty="0">
                <a:solidFill>
                  <a:srgbClr val="A6A6A6"/>
                </a:solidFill>
              </a:rPr>
              <a:t>FALSE</a:t>
            </a:r>
          </a:p>
        </p:txBody>
      </p:sp>
      <p:sp>
        <p:nvSpPr>
          <p:cNvPr id="22" name="Rectangle 21"/>
          <p:cNvSpPr/>
          <p:nvPr/>
        </p:nvSpPr>
        <p:spPr>
          <a:xfrm>
            <a:off x="407728" y="5663266"/>
            <a:ext cx="941283" cy="369332"/>
          </a:xfrm>
          <a:prstGeom prst="rect">
            <a:avLst/>
          </a:prstGeom>
        </p:spPr>
        <p:txBody>
          <a:bodyPr wrap="none">
            <a:spAutoFit/>
          </a:bodyPr>
          <a:lstStyle/>
          <a:p>
            <a:r>
              <a:rPr lang="en-US" sz="1800" b="1" dirty="0">
                <a:solidFill>
                  <a:srgbClr val="A6A6A6"/>
                </a:solidFill>
              </a:rPr>
              <a:t>FALSE</a:t>
            </a:r>
          </a:p>
        </p:txBody>
      </p:sp>
      <p:sp>
        <p:nvSpPr>
          <p:cNvPr id="23" name="Rectangle 22"/>
          <p:cNvSpPr/>
          <p:nvPr/>
        </p:nvSpPr>
        <p:spPr>
          <a:xfrm>
            <a:off x="437464" y="6120862"/>
            <a:ext cx="941283" cy="369332"/>
          </a:xfrm>
          <a:prstGeom prst="rect">
            <a:avLst/>
          </a:prstGeom>
        </p:spPr>
        <p:txBody>
          <a:bodyPr wrap="square">
            <a:spAutoFit/>
          </a:bodyPr>
          <a:lstStyle/>
          <a:p>
            <a:r>
              <a:rPr lang="en-US" sz="1800" b="1" dirty="0">
                <a:solidFill>
                  <a:schemeClr val="accent1"/>
                </a:solidFill>
              </a:rPr>
              <a:t>TRUE</a:t>
            </a:r>
          </a:p>
        </p:txBody>
      </p:sp>
      <p:sp>
        <p:nvSpPr>
          <p:cNvPr id="10" name="Slide Number Placeholder 9"/>
          <p:cNvSpPr>
            <a:spLocks noGrp="1"/>
          </p:cNvSpPr>
          <p:nvPr>
            <p:ph type="sldNum" idx="12"/>
          </p:nvPr>
        </p:nvSpPr>
        <p:spPr/>
        <p:txBody>
          <a:bodyPr/>
          <a:lstStyle/>
          <a:p>
            <a:fld id="{00000000-1234-1234-1234-123412341234}" type="slidenum">
              <a:rPr lang="en-US" smtClean="0"/>
              <a:pPr/>
              <a:t>27</a:t>
            </a:fld>
            <a:endParaRPr lang="en-US"/>
          </a:p>
        </p:txBody>
      </p:sp>
      <p:graphicFrame>
        <p:nvGraphicFramePr>
          <p:cNvPr id="20" name="Table 19"/>
          <p:cNvGraphicFramePr>
            <a:graphicFrameLocks noGrp="1"/>
          </p:cNvGraphicFramePr>
          <p:nvPr>
            <p:extLst>
              <p:ext uri="{D42A27DB-BD31-4B8C-83A1-F6EECF244321}">
                <p14:modId xmlns:p14="http://schemas.microsoft.com/office/powerpoint/2010/main" val="3648992827"/>
              </p:ext>
            </p:extLst>
          </p:nvPr>
        </p:nvGraphicFramePr>
        <p:xfrm>
          <a:off x="1407433" y="5638767"/>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jhezane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3071829116"/>
              </p:ext>
            </p:extLst>
          </p:nvPr>
        </p:nvGraphicFramePr>
        <p:xfrm>
          <a:off x="1407433" y="5177143"/>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563215883"/>
                  </a:ext>
                </a:extLst>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3363752447"/>
              </p:ext>
            </p:extLst>
          </p:nvPr>
        </p:nvGraphicFramePr>
        <p:xfrm>
          <a:off x="1407433" y="4715519"/>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843102304"/>
                  </a:ext>
                </a:extLst>
              </a:tr>
            </a:tbl>
          </a:graphicData>
        </a:graphic>
      </p:graphicFrame>
    </p:spTree>
    <p:extLst>
      <p:ext uri="{BB962C8B-B14F-4D97-AF65-F5344CB8AC3E}">
        <p14:creationId xmlns:p14="http://schemas.microsoft.com/office/powerpoint/2010/main" val="298513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22" grpId="0"/>
      <p:bldP spid="2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09548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==5000083</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11" name="Rounded Rectangular Callout 2"/>
          <p:cNvSpPr/>
          <p:nvPr/>
        </p:nvSpPr>
        <p:spPr>
          <a:xfrm>
            <a:off x="7048071" y="2750816"/>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Google Shape;324;p34"/>
          <p:cNvSpPr txBox="1"/>
          <p:nvPr/>
        </p:nvSpPr>
        <p:spPr>
          <a:xfrm>
            <a:off x="7203250" y="3601619"/>
            <a:ext cx="261803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b="1" dirty="0">
                <a:solidFill>
                  <a:srgbClr val="FFFFFF"/>
                </a:solidFill>
                <a:latin typeface="Trebuchet MS"/>
                <a:ea typeface="Trebuchet MS"/>
                <a:cs typeface="Trebuchet MS"/>
                <a:sym typeface="Trebuchet MS"/>
              </a:rPr>
              <a:t>= sets</a:t>
            </a:r>
            <a:endParaRPr sz="2062" dirty="0">
              <a:latin typeface="Trebuchet MS"/>
              <a:ea typeface="Trebuchet MS"/>
              <a:cs typeface="Trebuchet MS"/>
              <a:sym typeface="Trebuchet MS"/>
            </a:endParaRPr>
          </a:p>
          <a:p>
            <a:pPr marL="7484" algn="ctr">
              <a:lnSpc>
                <a:spcPct val="116753"/>
              </a:lnSpc>
            </a:pPr>
            <a:r>
              <a:rPr lang="en-US" sz="2062" dirty="0">
                <a:solidFill>
                  <a:srgbClr val="FFFFFF"/>
                </a:solidFill>
                <a:latin typeface="Calibri"/>
                <a:ea typeface="Calibri"/>
                <a:cs typeface="Calibri"/>
                <a:sym typeface="Calibri"/>
              </a:rPr>
              <a:t>(returns nothing)</a:t>
            </a:r>
            <a:endParaRPr sz="2062" dirty="0">
              <a:latin typeface="Calibri"/>
              <a:ea typeface="Calibri"/>
              <a:cs typeface="Calibri"/>
              <a:sym typeface="Calibri"/>
            </a:endParaRPr>
          </a:p>
          <a:p>
            <a:pPr marL="7823" algn="ctr">
              <a:lnSpc>
                <a:spcPct val="116753"/>
              </a:lnSpc>
              <a:spcBef>
                <a:spcPts val="747"/>
              </a:spcBef>
            </a:pPr>
            <a:r>
              <a:rPr lang="en-US" sz="2062" b="1" dirty="0">
                <a:solidFill>
                  <a:srgbClr val="FFFFFF"/>
                </a:solidFill>
                <a:latin typeface="Trebuchet MS"/>
                <a:ea typeface="Trebuchet MS"/>
                <a:cs typeface="Trebuchet MS"/>
                <a:sym typeface="Trebuchet MS"/>
              </a:rPr>
              <a:t>== tests if equal</a:t>
            </a:r>
            <a:endParaRPr sz="2062" dirty="0">
              <a:latin typeface="Trebuchet MS"/>
              <a:ea typeface="Trebuchet MS"/>
              <a:cs typeface="Trebuchet MS"/>
              <a:sym typeface="Trebuchet MS"/>
            </a:endParaRPr>
          </a:p>
          <a:p>
            <a:pPr algn="ctr">
              <a:lnSpc>
                <a:spcPct val="116753"/>
              </a:lnSpc>
            </a:pPr>
            <a:r>
              <a:rPr lang="en-US" sz="2062" dirty="0">
                <a:solidFill>
                  <a:srgbClr val="FFFFFF"/>
                </a:solidFill>
                <a:latin typeface="Calibri"/>
                <a:ea typeface="Calibri"/>
                <a:cs typeface="Calibri"/>
                <a:sym typeface="Calibri"/>
              </a:rPr>
              <a:t>(returns TRUE or FALSE)</a:t>
            </a:r>
            <a:endParaRPr sz="2062" dirty="0">
              <a:latin typeface="Calibri"/>
              <a:ea typeface="Calibri"/>
              <a:cs typeface="Calibri"/>
              <a:sym typeface="Calibri"/>
            </a:endParaRPr>
          </a:p>
        </p:txBody>
      </p:sp>
      <p:graphicFrame>
        <p:nvGraphicFramePr>
          <p:cNvPr id="20" name="Table 19"/>
          <p:cNvGraphicFramePr>
            <a:graphicFrameLocks noGrp="1"/>
          </p:cNvGraphicFramePr>
          <p:nvPr>
            <p:extLst>
              <p:ext uri="{D42A27DB-BD31-4B8C-83A1-F6EECF244321}">
                <p14:modId xmlns:p14="http://schemas.microsoft.com/office/powerpoint/2010/main" val="3115097070"/>
              </p:ext>
            </p:extLst>
          </p:nvPr>
        </p:nvGraphicFramePr>
        <p:xfrm>
          <a:off x="1291862" y="3573364"/>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sp>
        <p:nvSpPr>
          <p:cNvPr id="2" name="Slide Number Placeholder 1"/>
          <p:cNvSpPr>
            <a:spLocks noGrp="1"/>
          </p:cNvSpPr>
          <p:nvPr>
            <p:ph type="sldNum" idx="12"/>
          </p:nvPr>
        </p:nvSpPr>
        <p:spPr/>
        <p:txBody>
          <a:bodyPr/>
          <a:lstStyle/>
          <a:p>
            <a:fld id="{00000000-1234-1234-1234-123412341234}" type="slidenum">
              <a:rPr lang="en-US" smtClean="0"/>
              <a:pPr/>
              <a:t>28</a:t>
            </a:fld>
            <a:endParaRPr lang="en-US"/>
          </a:p>
        </p:txBody>
      </p:sp>
    </p:spTree>
    <p:extLst>
      <p:ext uri="{BB962C8B-B14F-4D97-AF65-F5344CB8AC3E}">
        <p14:creationId xmlns:p14="http://schemas.microsoft.com/office/powerpoint/2010/main" val="27924272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7" y="2201670"/>
            <a:ext cx="975092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4" name="Rectangle 13"/>
          <p:cNvSpPr/>
          <p:nvPr/>
        </p:nvSpPr>
        <p:spPr>
          <a:xfrm>
            <a:off x="1970276" y="2313797"/>
            <a:ext cx="945162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last_name</a:t>
            </a:r>
            <a:r>
              <a:rPr lang="en-US" sz="3200" dirty="0">
                <a:solidFill>
                  <a:srgbClr val="9BBB59"/>
                </a:solidFill>
                <a:latin typeface="Consolas" panose="020B0609020204030204" pitchFamily="49" charset="0"/>
                <a:ea typeface="Courier New"/>
                <a:cs typeface="Consolas" panose="020B0609020204030204" pitchFamily="49" charset="0"/>
                <a:sym typeface="Courier New"/>
              </a:rPr>
              <a:t>=="stark"</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2" name="Rounded Rectangular Callout 2"/>
          <p:cNvSpPr/>
          <p:nvPr/>
        </p:nvSpPr>
        <p:spPr>
          <a:xfrm rot="10800000" flipH="1">
            <a:off x="7523750" y="381000"/>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Google Shape;324;p34"/>
          <p:cNvSpPr txBox="1"/>
          <p:nvPr/>
        </p:nvSpPr>
        <p:spPr>
          <a:xfrm>
            <a:off x="7659240" y="423343"/>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Values coded as character strings must be surrounded by quotes</a:t>
            </a:r>
            <a:endParaRPr sz="2062" dirty="0">
              <a:solidFill>
                <a:schemeClr val="bg1"/>
              </a:solidFill>
              <a:latin typeface="Calibri"/>
              <a:ea typeface="Calibri"/>
              <a:cs typeface="Calibri"/>
              <a:sym typeface="Calibri"/>
            </a:endParaRPr>
          </a:p>
        </p:txBody>
      </p:sp>
      <p:cxnSp>
        <p:nvCxnSpPr>
          <p:cNvPr id="19" name="Straight Arrow Connector 18"/>
          <p:cNvCxnSpPr/>
          <p:nvPr/>
        </p:nvCxnSpPr>
        <p:spPr>
          <a:xfrm>
            <a:off x="5227289" y="4327928"/>
            <a:ext cx="548640" cy="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730648011"/>
              </p:ext>
            </p:extLst>
          </p:nvPr>
        </p:nvGraphicFramePr>
        <p:xfrm>
          <a:off x="206477"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2004892004"/>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2057091616"/>
              </p:ext>
            </p:extLst>
          </p:nvPr>
        </p:nvGraphicFramePr>
        <p:xfrm>
          <a:off x="6358212" y="3807152"/>
          <a:ext cx="4544738" cy="1818248"/>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bl>
          </a:graphicData>
        </a:graphic>
      </p:graphicFrame>
      <p:sp>
        <p:nvSpPr>
          <p:cNvPr id="22" name="Rectangle 21"/>
          <p:cNvSpPr/>
          <p:nvPr/>
        </p:nvSpPr>
        <p:spPr>
          <a:xfrm>
            <a:off x="4751217" y="4794362"/>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3" name="Rectangle 22"/>
          <p:cNvSpPr/>
          <p:nvPr/>
        </p:nvSpPr>
        <p:spPr>
          <a:xfrm>
            <a:off x="4751216" y="5251959"/>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4" name="Rectangle 23"/>
          <p:cNvSpPr/>
          <p:nvPr/>
        </p:nvSpPr>
        <p:spPr>
          <a:xfrm>
            <a:off x="4751215" y="5709556"/>
            <a:ext cx="941283" cy="369332"/>
          </a:xfrm>
          <a:prstGeom prst="rect">
            <a:avLst/>
          </a:prstGeom>
        </p:spPr>
        <p:txBody>
          <a:bodyPr wrap="none">
            <a:spAutoFit/>
          </a:bodyPr>
          <a:lstStyle/>
          <a:p>
            <a:r>
              <a:rPr lang="en-US" sz="1800" b="1" dirty="0">
                <a:solidFill>
                  <a:srgbClr val="A6A6A6"/>
                </a:solidFill>
              </a:rPr>
              <a:t>FALSE</a:t>
            </a:r>
          </a:p>
        </p:txBody>
      </p:sp>
      <p:sp>
        <p:nvSpPr>
          <p:cNvPr id="25" name="Rectangle 24"/>
          <p:cNvSpPr/>
          <p:nvPr/>
        </p:nvSpPr>
        <p:spPr>
          <a:xfrm>
            <a:off x="4780951" y="6167152"/>
            <a:ext cx="941283" cy="369332"/>
          </a:xfrm>
          <a:prstGeom prst="rect">
            <a:avLst/>
          </a:prstGeom>
        </p:spPr>
        <p:txBody>
          <a:bodyPr wrap="square">
            <a:spAutoFit/>
          </a:bodyPr>
          <a:lstStyle/>
          <a:p>
            <a:r>
              <a:rPr lang="en-US" sz="1800" b="1" dirty="0">
                <a:solidFill>
                  <a:srgbClr val="A6A6A6"/>
                </a:solidFill>
              </a:rPr>
              <a:t>FALSE</a:t>
            </a:r>
          </a:p>
        </p:txBody>
      </p:sp>
      <p:sp>
        <p:nvSpPr>
          <p:cNvPr id="5" name="Slide Number Placeholder 4"/>
          <p:cNvSpPr>
            <a:spLocks noGrp="1"/>
          </p:cNvSpPr>
          <p:nvPr>
            <p:ph type="sldNum" idx="12"/>
          </p:nvPr>
        </p:nvSpPr>
        <p:spPr/>
        <p:txBody>
          <a:bodyPr/>
          <a:lstStyle/>
          <a:p>
            <a:fld id="{00000000-1234-1234-1234-123412341234}" type="slidenum">
              <a:rPr lang="en-US" smtClean="0"/>
              <a:pPr/>
              <a:t>29</a:t>
            </a:fld>
            <a:endParaRPr lang="en-US"/>
          </a:p>
        </p:txBody>
      </p:sp>
    </p:spTree>
    <p:extLst>
      <p:ext uri="{BB962C8B-B14F-4D97-AF65-F5344CB8AC3E}">
        <p14:creationId xmlns:p14="http://schemas.microsoft.com/office/powerpoint/2010/main" val="1510262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a:xfrm>
            <a:off x="9286812" y="6465271"/>
            <a:ext cx="2804134" cy="342964"/>
          </a:xfrm>
        </p:spPr>
        <p:txBody>
          <a:bodyPr/>
          <a:lstStyle/>
          <a:p>
            <a:fld id="{00000000-1234-1234-1234-123412341234}" type="slidenum">
              <a:rPr lang="en-US" smtClean="0"/>
              <a:pPr/>
              <a:t>3</a:t>
            </a:fld>
            <a:endParaRPr lang="en-US" dirty="0"/>
          </a:p>
        </p:txBody>
      </p:sp>
      <p:sp>
        <p:nvSpPr>
          <p:cNvPr id="6" name="TextBox 1">
            <a:extLst>
              <a:ext uri="{FF2B5EF4-FFF2-40B4-BE49-F238E27FC236}">
                <a16:creationId xmlns:a16="http://schemas.microsoft.com/office/drawing/2014/main" id="{BA5E8F3C-E7A3-CC49-8EBA-E7177324CB62}"/>
              </a:ext>
            </a:extLst>
          </p:cNvPr>
          <p:cNvSpPr txBox="1"/>
          <p:nvPr/>
        </p:nvSpPr>
        <p:spPr>
          <a:xfrm>
            <a:off x="626225" y="674400"/>
            <a:ext cx="10939550" cy="25545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t>Goal</a:t>
            </a:r>
          </a:p>
          <a:p>
            <a:pPr marL="514350" indent="-514350">
              <a:buAutoNum type="arabicPeriod"/>
            </a:pPr>
            <a:r>
              <a:rPr lang="en-US" sz="2400" dirty="0"/>
              <a:t>Learn how to use dplyr to transform data frames</a:t>
            </a:r>
          </a:p>
          <a:p>
            <a:endParaRPr lang="en-US" sz="2400" dirty="0"/>
          </a:p>
          <a:p>
            <a:r>
              <a:rPr lang="en-US" sz="3200" dirty="0"/>
              <a:t>Objectives</a:t>
            </a:r>
          </a:p>
          <a:p>
            <a:pPr marL="514350" indent="-514350">
              <a:buAutoNum type="arabicPeriod"/>
            </a:pPr>
            <a:r>
              <a:rPr lang="en-US" sz="2400" dirty="0"/>
              <a:t>List the major forms of data transformation implemented in dplyr</a:t>
            </a:r>
          </a:p>
          <a:p>
            <a:pPr marL="514350" indent="-514350">
              <a:buAutoNum type="arabicPeriod"/>
            </a:pPr>
            <a:r>
              <a:rPr lang="en-US" sz="2400" dirty="0"/>
              <a:t>Use code templates with dplyr functions to tidy a raw data set</a:t>
            </a:r>
          </a:p>
        </p:txBody>
      </p:sp>
    </p:spTree>
    <p:extLst>
      <p:ext uri="{BB962C8B-B14F-4D97-AF65-F5344CB8AC3E}">
        <p14:creationId xmlns:p14="http://schemas.microsoft.com/office/powerpoint/2010/main" val="31836935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965368"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2" name="Rounded Rectangle 1"/>
          <p:cNvSpPr/>
          <p:nvPr/>
        </p:nvSpPr>
        <p:spPr>
          <a:xfrm>
            <a:off x="4738686" y="2345004"/>
            <a:ext cx="3731544" cy="566814"/>
          </a:xfrm>
          <a:prstGeom prst="roundRect">
            <a:avLst/>
          </a:prstGeom>
          <a:solidFill>
            <a:srgbClr val="A0C283">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idx="12"/>
          </p:nvPr>
        </p:nvSpPr>
        <p:spPr/>
        <p:txBody>
          <a:bodyPr/>
          <a:lstStyle/>
          <a:p>
            <a:fld id="{00000000-1234-1234-1234-123412341234}" type="slidenum">
              <a:rPr lang="en-US" smtClean="0"/>
              <a:pPr/>
              <a:t>30</a:t>
            </a:fld>
            <a:endParaRPr lang="en-US"/>
          </a:p>
        </p:txBody>
      </p:sp>
    </p:spTree>
    <p:extLst>
      <p:ext uri="{BB962C8B-B14F-4D97-AF65-F5344CB8AC3E}">
        <p14:creationId xmlns:p14="http://schemas.microsoft.com/office/powerpoint/2010/main" val="3372054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340"/>
        <p:cNvGrpSpPr/>
        <p:nvPr/>
      </p:nvGrpSpPr>
      <p:grpSpPr>
        <a:xfrm>
          <a:off x="0" y="0"/>
          <a:ext cx="0" cy="0"/>
          <a:chOff x="0" y="0"/>
          <a:chExt cx="0" cy="0"/>
        </a:xfrm>
      </p:grpSpPr>
      <p:sp>
        <p:nvSpPr>
          <p:cNvPr id="342" name="Google Shape;342;p36"/>
          <p:cNvSpPr txBox="1">
            <a:spLocks noGrp="1"/>
          </p:cNvSpPr>
          <p:nvPr>
            <p:ph type="title"/>
          </p:nvPr>
        </p:nvSpPr>
        <p:spPr>
          <a:xfrm>
            <a:off x="4323129" y="671341"/>
            <a:ext cx="3535721"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Logical tests</a:t>
            </a:r>
            <a:endParaRPr dirty="0"/>
          </a:p>
        </p:txBody>
      </p:sp>
      <p:graphicFrame>
        <p:nvGraphicFramePr>
          <p:cNvPr id="344" name="Google Shape;344;p36"/>
          <p:cNvGraphicFramePr/>
          <p:nvPr>
            <p:extLst>
              <p:ext uri="{D42A27DB-BD31-4B8C-83A1-F6EECF244321}">
                <p14:modId xmlns:p14="http://schemas.microsoft.com/office/powerpoint/2010/main" val="3645425937"/>
              </p:ext>
            </p:extLst>
          </p:nvPr>
        </p:nvGraphicFramePr>
        <p:xfrm>
          <a:off x="2687324" y="1843423"/>
          <a:ext cx="7268900" cy="4552140"/>
        </p:xfrm>
        <a:graphic>
          <a:graphicData uri="http://schemas.openxmlformats.org/drawingml/2006/table">
            <a:tbl>
              <a:tblPr firstRow="1" bandRow="1">
                <a:noFill/>
                <a:tableStyleId>{809C1C93-8995-4D9E-87C8-A8817AF97DB9}</a:tableStyleId>
              </a:tblPr>
              <a:tblGrid>
                <a:gridCol w="2366752">
                  <a:extLst>
                    <a:ext uri="{9D8B030D-6E8A-4147-A177-3AD203B41FA5}">
                      <a16:colId xmlns:a16="http://schemas.microsoft.com/office/drawing/2014/main" val="20000"/>
                    </a:ext>
                  </a:extLst>
                </a:gridCol>
                <a:gridCol w="4902148">
                  <a:extLst>
                    <a:ext uri="{9D8B030D-6E8A-4147-A177-3AD203B41FA5}">
                      <a16:colId xmlns:a16="http://schemas.microsoft.com/office/drawing/2014/main" val="20001"/>
                    </a:ext>
                  </a:extLst>
                </a:gridCol>
              </a:tblGrid>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887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Less than</a:t>
                      </a:r>
                      <a:endParaRPr sz="2500" u="none" strike="noStrike" cap="none" dirty="0">
                        <a:latin typeface="+mj-lt"/>
                        <a:ea typeface="Calibri"/>
                        <a:cs typeface="Calibri"/>
                        <a:sym typeface="Calibri"/>
                      </a:endParaRPr>
                    </a:p>
                  </a:txBody>
                  <a:tcPr marL="0" marR="0" marT="3350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Greater than</a:t>
                      </a:r>
                      <a:endParaRPr sz="2500" u="none" strike="noStrike" cap="none" dirty="0">
                        <a:latin typeface="+mj-lt"/>
                        <a:ea typeface="Calibri"/>
                        <a:cs typeface="Calibri"/>
                        <a:sym typeface="Calibri"/>
                      </a:endParaRPr>
                    </a:p>
                  </a:txBody>
                  <a:tcPr marL="0" marR="0" marT="3772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21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Equal to</a:t>
                      </a:r>
                      <a:endParaRPr sz="2500" u="none" strike="noStrike" cap="none" dirty="0">
                        <a:latin typeface="+mj-lt"/>
                        <a:ea typeface="Calibri"/>
                        <a:cs typeface="Calibri"/>
                        <a:sym typeface="Calibri"/>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9281"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Less than or equal to</a:t>
                      </a:r>
                      <a:endParaRPr sz="2500" u="none" strike="noStrike" cap="none" dirty="0">
                        <a:latin typeface="+mj-lt"/>
                        <a:ea typeface="Calibri"/>
                        <a:cs typeface="Calibri"/>
                        <a:sym typeface="Calibri"/>
                      </a:endParaRPr>
                    </a:p>
                  </a:txBody>
                  <a:tcPr marL="0" marR="0" marT="3388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r h="78961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735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Greater than or equal to</a:t>
                      </a:r>
                      <a:endParaRPr sz="2500" u="none" strike="noStrike" cap="none" dirty="0">
                        <a:latin typeface="+mj-lt"/>
                        <a:ea typeface="Calibri"/>
                        <a:cs typeface="Calibri"/>
                        <a:sym typeface="Calibri"/>
                      </a:endParaRPr>
                    </a:p>
                  </a:txBody>
                  <a:tcPr marL="0" marR="0" marT="3850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4"/>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97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Not equal to</a:t>
                      </a:r>
                      <a:endParaRPr sz="2500" u="none" strike="noStrike" cap="none" dirty="0">
                        <a:latin typeface="+mj-lt"/>
                        <a:ea typeface="Calibri"/>
                        <a:cs typeface="Calibri"/>
                        <a:sym typeface="Calibri"/>
                      </a:endParaRPr>
                    </a:p>
                  </a:txBody>
                  <a:tcPr marL="0" marR="0" marT="36576"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5"/>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%in%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005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Group membership</a:t>
                      </a:r>
                      <a:endParaRPr sz="2500" u="none" strike="noStrike" cap="none" dirty="0">
                        <a:latin typeface="+mj-lt"/>
                        <a:ea typeface="Calibri"/>
                        <a:cs typeface="Calibri"/>
                        <a:sym typeface="Calibri"/>
                      </a:endParaRPr>
                    </a:p>
                  </a:txBody>
                  <a:tcPr marL="0" marR="0" marT="34272"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6"/>
                  </a:ext>
                </a:extLst>
              </a:tr>
              <a:tr h="427339">
                <a:tc>
                  <a:txBody>
                    <a:bodyPr/>
                    <a:lstStyle/>
                    <a:p>
                      <a:pPr marL="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812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Is NA</a:t>
                      </a:r>
                      <a:endParaRPr sz="2500" u="none" strike="noStrike" cap="none" dirty="0">
                        <a:latin typeface="+mj-lt"/>
                        <a:ea typeface="Calibri"/>
                        <a:cs typeface="Calibri"/>
                        <a:sym typeface="Calibri"/>
                      </a:endParaRPr>
                    </a:p>
                  </a:txBody>
                  <a:tcPr marL="0" marR="0" marT="32357"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7"/>
                  </a:ext>
                </a:extLst>
              </a:tr>
              <a:tr h="498987">
                <a:tc>
                  <a:txBody>
                    <a:bodyPr/>
                    <a:lstStyle/>
                    <a:p>
                      <a:pPr marL="1270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Is not NA</a:t>
                      </a:r>
                      <a:endParaRPr sz="2500" u="none" strike="noStrike" cap="none" dirty="0">
                        <a:latin typeface="+mj-lt"/>
                        <a:ea typeface="Calibri"/>
                        <a:cs typeface="Calibri"/>
                        <a:sym typeface="Calibri"/>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8"/>
                  </a:ext>
                </a:extLst>
              </a:tr>
            </a:tbl>
          </a:graphicData>
        </a:graphic>
      </p:graphicFrame>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txBox="1">
            <a:spLocks noGrp="1"/>
          </p:cNvSpPr>
          <p:nvPr>
            <p:ph type="title" idx="4294967295"/>
          </p:nvPr>
        </p:nvSpPr>
        <p:spPr>
          <a:xfrm>
            <a:off x="2490955" y="178594"/>
            <a:ext cx="7358063" cy="1714501"/>
          </a:xfrm>
          <a:prstGeom prst="rect">
            <a:avLst/>
          </a:prstGeom>
        </p:spPr>
        <p:txBody>
          <a:bodyPr spcFirstLastPara="1" wrap="square" lIns="35719" tIns="35719" rIns="35719" bIns="35719" anchor="t" anchorCtr="0"/>
          <a:lstStyle>
            <a:lvl1pPr algn="ctr" defTabSz="584200">
              <a:defRPr sz="10000" cap="none">
                <a:solidFill>
                  <a:srgbClr val="005493"/>
                </a:solidFill>
              </a:defRPr>
            </a:lvl1pPr>
          </a:lstStyle>
          <a:p>
            <a:r>
              <a:t>Pop Quiz</a:t>
            </a:r>
          </a:p>
        </p:txBody>
      </p:sp>
      <p:sp>
        <p:nvSpPr>
          <p:cNvPr id="481" name="Shape 481"/>
          <p:cNvSpPr txBox="1">
            <a:spLocks noGrp="1"/>
          </p:cNvSpPr>
          <p:nvPr>
            <p:ph type="body" sz="quarter" idx="4294967295"/>
          </p:nvPr>
        </p:nvSpPr>
        <p:spPr>
          <a:xfrm>
            <a:off x="2356811" y="1788884"/>
            <a:ext cx="7626350" cy="1257779"/>
          </a:xfrm>
          <a:prstGeom prst="rect">
            <a:avLst/>
          </a:prstGeom>
        </p:spPr>
        <p:txBody>
          <a:bodyPr spcFirstLastPara="1" wrap="square" lIns="0" tIns="0" rIns="0" bIns="0" anchor="t" anchorCtr="0"/>
          <a:lstStyle>
            <a:lvl1pPr marL="0" indent="0" defTabSz="560831">
              <a:spcBef>
                <a:spcPts val="2300"/>
              </a:spcBef>
              <a:buSzTx/>
              <a:buNone/>
              <a:defRPr sz="5760">
                <a:solidFill>
                  <a:srgbClr val="005493"/>
                </a:solidFill>
              </a:defRPr>
            </a:lvl1pPr>
          </a:lstStyle>
          <a:p>
            <a:pPr algn="ctr"/>
            <a:r>
              <a:rPr dirty="0"/>
              <a:t>What is the result?</a:t>
            </a:r>
          </a:p>
        </p:txBody>
      </p:sp>
      <p:sp>
        <p:nvSpPr>
          <p:cNvPr id="482" name="Shape 482"/>
          <p:cNvSpPr/>
          <p:nvPr/>
        </p:nvSpPr>
        <p:spPr>
          <a:xfrm>
            <a:off x="5270501" y="3046663"/>
            <a:ext cx="1798971" cy="7646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spcBef>
                <a:spcPts val="2400"/>
              </a:spcBef>
              <a:defRPr sz="7500" b="1">
                <a:solidFill>
                  <a:srgbClr val="005493"/>
                </a:solidFill>
                <a:latin typeface="Helvetica"/>
                <a:ea typeface="Helvetica"/>
                <a:cs typeface="Helvetica"/>
                <a:sym typeface="Helvetica"/>
              </a:defRPr>
            </a:lvl1pPr>
          </a:lstStyle>
          <a:p>
            <a:r>
              <a:rPr sz="3750" dirty="0">
                <a:latin typeface="Consolas" panose="020B0609020204030204" pitchFamily="49" charset="0"/>
              </a:rPr>
              <a:t>1 == 1</a:t>
            </a:r>
          </a:p>
        </p:txBody>
      </p:sp>
      <p:sp>
        <p:nvSpPr>
          <p:cNvPr id="2" name="Slide Number Placeholder 1"/>
          <p:cNvSpPr>
            <a:spLocks noGrp="1"/>
          </p:cNvSpPr>
          <p:nvPr>
            <p:ph type="sldNum" sz="quarter" idx="2"/>
          </p:nvPr>
        </p:nvSpPr>
        <p:spPr/>
        <p:txBody>
          <a:bodyPr/>
          <a:lstStyle/>
          <a:p>
            <a:pPr algn="r"/>
            <a:fld id="{86CB4B4D-7CA3-9044-876B-883B54F8677D}" type="slidenum">
              <a:rPr lang="en-US" smtClean="0"/>
              <a:pPr algn="r"/>
              <a:t>32</a:t>
            </a:fld>
            <a:endParaRPr lang="en-US"/>
          </a:p>
        </p:txBody>
      </p:sp>
    </p:spTree>
    <p:extLst>
      <p:ext uri="{BB962C8B-B14F-4D97-AF65-F5344CB8AC3E}">
        <p14:creationId xmlns:p14="http://schemas.microsoft.com/office/powerpoint/2010/main" val="1217774732"/>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txBox="1">
            <a:spLocks noGrp="1"/>
          </p:cNvSpPr>
          <p:nvPr>
            <p:ph type="title" idx="4294967295"/>
          </p:nvPr>
        </p:nvSpPr>
        <p:spPr>
          <a:xfrm>
            <a:off x="2490955" y="178594"/>
            <a:ext cx="7358063" cy="1714501"/>
          </a:xfrm>
          <a:prstGeom prst="rect">
            <a:avLst/>
          </a:prstGeom>
        </p:spPr>
        <p:txBody>
          <a:bodyPr spcFirstLastPara="1" wrap="square" lIns="35719" tIns="35719" rIns="35719" bIns="35719" anchor="t" anchorCtr="0"/>
          <a:lstStyle>
            <a:lvl1pPr algn="ctr" defTabSz="584200">
              <a:defRPr sz="10000" cap="none">
                <a:solidFill>
                  <a:srgbClr val="005493"/>
                </a:solidFill>
              </a:defRPr>
            </a:lvl1pPr>
          </a:lstStyle>
          <a:p>
            <a:r>
              <a:t>Pop Quiz</a:t>
            </a:r>
          </a:p>
        </p:txBody>
      </p:sp>
      <p:sp>
        <p:nvSpPr>
          <p:cNvPr id="481" name="Shape 481"/>
          <p:cNvSpPr txBox="1">
            <a:spLocks noGrp="1"/>
          </p:cNvSpPr>
          <p:nvPr>
            <p:ph type="body" sz="quarter" idx="4294967295"/>
          </p:nvPr>
        </p:nvSpPr>
        <p:spPr>
          <a:xfrm>
            <a:off x="2356811" y="1788884"/>
            <a:ext cx="7626350" cy="1257779"/>
          </a:xfrm>
          <a:prstGeom prst="rect">
            <a:avLst/>
          </a:prstGeom>
        </p:spPr>
        <p:txBody>
          <a:bodyPr spcFirstLastPara="1" wrap="square" lIns="0" tIns="0" rIns="0" bIns="0" anchor="t" anchorCtr="0"/>
          <a:lstStyle>
            <a:lvl1pPr marL="0" indent="0" defTabSz="560831">
              <a:spcBef>
                <a:spcPts val="2300"/>
              </a:spcBef>
              <a:buSzTx/>
              <a:buNone/>
              <a:defRPr sz="5760">
                <a:solidFill>
                  <a:srgbClr val="005493"/>
                </a:solidFill>
              </a:defRPr>
            </a:lvl1pPr>
          </a:lstStyle>
          <a:p>
            <a:pPr algn="ctr"/>
            <a:r>
              <a:rPr dirty="0"/>
              <a:t>What is the result?</a:t>
            </a:r>
          </a:p>
        </p:txBody>
      </p:sp>
      <p:sp>
        <p:nvSpPr>
          <p:cNvPr id="482" name="Shape 482"/>
          <p:cNvSpPr/>
          <p:nvPr/>
        </p:nvSpPr>
        <p:spPr>
          <a:xfrm>
            <a:off x="4636461" y="3046663"/>
            <a:ext cx="3067049" cy="7646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spcBef>
                <a:spcPts val="2400"/>
              </a:spcBef>
              <a:defRPr sz="7500" b="1">
                <a:solidFill>
                  <a:srgbClr val="005493"/>
                </a:solidFill>
                <a:latin typeface="Helvetica"/>
                <a:ea typeface="Helvetica"/>
                <a:cs typeface="Helvetica"/>
                <a:sym typeface="Helvetica"/>
              </a:defRPr>
            </a:lvl1pPr>
          </a:lstStyle>
          <a:p>
            <a:pPr algn="ctr"/>
            <a:r>
              <a:rPr lang="en-US" sz="3750" dirty="0">
                <a:latin typeface="Consolas" panose="020B0609020204030204" pitchFamily="49" charset="0"/>
              </a:rPr>
              <a:t>3</a:t>
            </a:r>
            <a:r>
              <a:rPr sz="3750" dirty="0">
                <a:latin typeface="Consolas" panose="020B0609020204030204" pitchFamily="49" charset="0"/>
              </a:rPr>
              <a:t> </a:t>
            </a:r>
            <a:r>
              <a:rPr lang="en-US" sz="3750" dirty="0">
                <a:latin typeface="Consolas" panose="020B0609020204030204" pitchFamily="49" charset="0"/>
              </a:rPr>
              <a:t>!=</a:t>
            </a:r>
            <a:r>
              <a:rPr sz="3750" dirty="0">
                <a:latin typeface="Consolas" panose="020B0609020204030204" pitchFamily="49" charset="0"/>
              </a:rPr>
              <a:t> </a:t>
            </a:r>
            <a:r>
              <a:rPr lang="en-US" sz="3750" dirty="0">
                <a:latin typeface="Consolas" panose="020B0609020204030204" pitchFamily="49" charset="0"/>
              </a:rPr>
              <a:t>1</a:t>
            </a:r>
            <a:endParaRPr sz="3750" dirty="0">
              <a:latin typeface="Consolas" panose="020B0609020204030204" pitchFamily="49" charset="0"/>
            </a:endParaRPr>
          </a:p>
        </p:txBody>
      </p:sp>
      <p:sp>
        <p:nvSpPr>
          <p:cNvPr id="2" name="Slide Number Placeholder 1"/>
          <p:cNvSpPr>
            <a:spLocks noGrp="1"/>
          </p:cNvSpPr>
          <p:nvPr>
            <p:ph type="sldNum" sz="quarter" idx="2"/>
          </p:nvPr>
        </p:nvSpPr>
        <p:spPr/>
        <p:txBody>
          <a:bodyPr/>
          <a:lstStyle/>
          <a:p>
            <a:pPr algn="r"/>
            <a:fld id="{86CB4B4D-7CA3-9044-876B-883B54F8677D}" type="slidenum">
              <a:rPr lang="en-US" smtClean="0"/>
              <a:pPr algn="r"/>
              <a:t>33</a:t>
            </a:fld>
            <a:endParaRPr lang="en-US"/>
          </a:p>
        </p:txBody>
      </p:sp>
    </p:spTree>
    <p:extLst>
      <p:ext uri="{BB962C8B-B14F-4D97-AF65-F5344CB8AC3E}">
        <p14:creationId xmlns:p14="http://schemas.microsoft.com/office/powerpoint/2010/main" val="2588662325"/>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34</a:t>
            </a:fld>
            <a:endParaRPr lang="en-US">
              <a:solidFill>
                <a:prstClr val="black">
                  <a:lumMod val="95000"/>
                  <a:lumOff val="5000"/>
                </a:prstClr>
              </a:solidFill>
            </a:endParaRPr>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3604506" y="614555"/>
            <a:ext cx="464824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latin typeface="Arial" panose="020B0604020202020204" pitchFamily="34" charset="0"/>
                <a:cs typeface="Arial" panose="020B0604020202020204" pitchFamily="34" charset="0"/>
              </a:rPr>
              <a:t>Your Turn 3</a:t>
            </a:r>
          </a:p>
        </p:txBody>
      </p:sp>
      <p:sp>
        <p:nvSpPr>
          <p:cNvPr id="6" name="Google Shape;351;p37"/>
          <p:cNvSpPr txBox="1"/>
          <p:nvPr/>
        </p:nvSpPr>
        <p:spPr>
          <a:xfrm>
            <a:off x="1405053" y="1890818"/>
            <a:ext cx="10715009"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3200" dirty="0">
                <a:solidFill>
                  <a:srgbClr val="005493"/>
                </a:solidFill>
                <a:latin typeface="Arial" panose="020B0604020202020204" pitchFamily="34" charset="0"/>
                <a:ea typeface="Calibri"/>
                <a:cs typeface="Arial" panose="020B0604020202020204" pitchFamily="34" charset="0"/>
                <a:sym typeface="Calibri"/>
              </a:rPr>
              <a:t>Use filter() with the logical operators to find:</a:t>
            </a:r>
            <a:endParaRPr lang="en-US" sz="3600" dirty="0">
              <a:solidFill>
                <a:srgbClr val="005493"/>
              </a:solidFill>
              <a:latin typeface="Arial" panose="020B0604020202020204" pitchFamily="34" charset="0"/>
              <a:ea typeface="Calibri"/>
              <a:cs typeface="Arial" panose="020B0604020202020204" pitchFamily="34" charset="0"/>
              <a:sym typeface="Calibri"/>
            </a:endParaRPr>
          </a:p>
          <a:p>
            <a:pPr marL="6803" marR="2721">
              <a:lnSpc>
                <a:spcPct val="124848"/>
              </a:lnSpc>
            </a:pPr>
            <a:endParaRPr lang="en-US" sz="2800" dirty="0">
              <a:solidFill>
                <a:srgbClr val="005493"/>
              </a:solidFill>
              <a:latin typeface="Arial" panose="020B0604020202020204" pitchFamily="34" charset="0"/>
              <a:ea typeface="Calibri"/>
              <a:cs typeface="Arial" panose="020B0604020202020204" pitchFamily="34" charset="0"/>
              <a:sym typeface="Calibri"/>
            </a:endParaRP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Every test for patients </a:t>
            </a:r>
            <a:r>
              <a:rPr lang="en-US" sz="2800" b="1" dirty="0">
                <a:solidFill>
                  <a:srgbClr val="005493"/>
                </a:solidFill>
                <a:latin typeface="Arial" panose="020B0604020202020204" pitchFamily="34" charset="0"/>
                <a:ea typeface="Calibri"/>
                <a:cs typeface="Arial" panose="020B0604020202020204" pitchFamily="34" charset="0"/>
                <a:sym typeface="Calibri"/>
              </a:rPr>
              <a:t>over age 80</a:t>
            </a: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All of the </a:t>
            </a:r>
            <a:r>
              <a:rPr lang="en-US" sz="2800" dirty="0" err="1">
                <a:solidFill>
                  <a:srgbClr val="005493"/>
                </a:solidFill>
                <a:latin typeface="Arial" panose="020B0604020202020204" pitchFamily="34" charset="0"/>
                <a:ea typeface="Calibri"/>
                <a:cs typeface="Arial" panose="020B0604020202020204" pitchFamily="34" charset="0"/>
                <a:sym typeface="Calibri"/>
              </a:rPr>
              <a:t>covid</a:t>
            </a:r>
            <a:r>
              <a:rPr lang="en-US" sz="2800" dirty="0">
                <a:solidFill>
                  <a:srgbClr val="005493"/>
                </a:solidFill>
                <a:latin typeface="Arial" panose="020B0604020202020204" pitchFamily="34" charset="0"/>
                <a:ea typeface="Calibri"/>
                <a:cs typeface="Arial" panose="020B0604020202020204" pitchFamily="34" charset="0"/>
                <a:sym typeface="Calibri"/>
              </a:rPr>
              <a:t> testing where the demographic group (</a:t>
            </a:r>
            <a:r>
              <a:rPr lang="en-US" sz="2800" dirty="0" err="1">
                <a:solidFill>
                  <a:srgbClr val="005493"/>
                </a:solidFill>
                <a:latin typeface="Arial" panose="020B0604020202020204" pitchFamily="34" charset="0"/>
                <a:ea typeface="Calibri"/>
                <a:cs typeface="Arial" panose="020B0604020202020204" pitchFamily="34" charset="0"/>
                <a:sym typeface="Calibri"/>
              </a:rPr>
              <a:t>demo_group</a:t>
            </a:r>
            <a:r>
              <a:rPr lang="en-US" sz="2800" dirty="0">
                <a:solidFill>
                  <a:srgbClr val="005493"/>
                </a:solidFill>
                <a:latin typeface="Arial" panose="020B0604020202020204" pitchFamily="34" charset="0"/>
                <a:ea typeface="Calibri"/>
                <a:cs typeface="Arial" panose="020B0604020202020204" pitchFamily="34" charset="0"/>
                <a:sym typeface="Calibri"/>
              </a:rPr>
              <a:t>) is </a:t>
            </a:r>
            <a:r>
              <a:rPr lang="en-US" sz="2800" b="1" dirty="0">
                <a:solidFill>
                  <a:srgbClr val="005493"/>
                </a:solidFill>
                <a:latin typeface="Arial" panose="020B0604020202020204" pitchFamily="34" charset="0"/>
                <a:ea typeface="Calibri"/>
                <a:cs typeface="Arial" panose="020B0604020202020204" pitchFamily="34" charset="0"/>
                <a:sym typeface="Calibri"/>
              </a:rPr>
              <a:t>equal to "client"</a:t>
            </a: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CHALLENGE: </a:t>
            </a:r>
          </a:p>
          <a:p>
            <a:pPr marL="914400" marR="2721" lvl="3" indent="-45085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All of the </a:t>
            </a:r>
            <a:r>
              <a:rPr lang="en-US" sz="2800" dirty="0" err="1">
                <a:solidFill>
                  <a:srgbClr val="005493"/>
                </a:solidFill>
                <a:latin typeface="Arial" panose="020B0604020202020204" pitchFamily="34" charset="0"/>
                <a:ea typeface="Calibri"/>
                <a:cs typeface="Arial" panose="020B0604020202020204" pitchFamily="34" charset="0"/>
                <a:sym typeface="Calibri"/>
              </a:rPr>
              <a:t>covid</a:t>
            </a:r>
            <a:r>
              <a:rPr lang="en-US" sz="2800" dirty="0">
                <a:solidFill>
                  <a:srgbClr val="005493"/>
                </a:solidFill>
                <a:latin typeface="Arial" panose="020B0604020202020204" pitchFamily="34" charset="0"/>
                <a:ea typeface="Calibri"/>
                <a:cs typeface="Arial" panose="020B0604020202020204" pitchFamily="34" charset="0"/>
                <a:sym typeface="Calibri"/>
              </a:rPr>
              <a:t> testing where the patient class (</a:t>
            </a:r>
            <a:r>
              <a:rPr lang="en-US" sz="2800" dirty="0" err="1">
                <a:solidFill>
                  <a:srgbClr val="005493"/>
                </a:solidFill>
                <a:latin typeface="Arial" panose="020B0604020202020204" pitchFamily="34" charset="0"/>
                <a:ea typeface="Calibri"/>
                <a:cs typeface="Arial" panose="020B0604020202020204" pitchFamily="34" charset="0"/>
                <a:sym typeface="Calibri"/>
              </a:rPr>
              <a:t>patient_class</a:t>
            </a:r>
            <a:r>
              <a:rPr lang="en-US" sz="2800" dirty="0">
                <a:solidFill>
                  <a:srgbClr val="005493"/>
                </a:solidFill>
                <a:latin typeface="Arial" panose="020B0604020202020204" pitchFamily="34" charset="0"/>
                <a:ea typeface="Calibri"/>
                <a:cs typeface="Arial" panose="020B0604020202020204" pitchFamily="34" charset="0"/>
                <a:sym typeface="Calibri"/>
              </a:rPr>
              <a:t>) </a:t>
            </a:r>
            <a:r>
              <a:rPr lang="en-US" sz="2800" b="1" dirty="0">
                <a:solidFill>
                  <a:srgbClr val="005493"/>
                </a:solidFill>
                <a:latin typeface="Arial" panose="020B0604020202020204" pitchFamily="34" charset="0"/>
                <a:ea typeface="Calibri"/>
                <a:cs typeface="Arial" panose="020B0604020202020204" pitchFamily="34" charset="0"/>
                <a:sym typeface="Calibri"/>
              </a:rPr>
              <a:t>is NA</a:t>
            </a:r>
            <a:r>
              <a:rPr lang="en-US" sz="2800" dirty="0">
                <a:solidFill>
                  <a:srgbClr val="005493"/>
                </a:solidFill>
                <a:latin typeface="Arial" panose="020B0604020202020204" pitchFamily="34" charset="0"/>
                <a:ea typeface="Calibri"/>
                <a:cs typeface="Arial" panose="020B0604020202020204" pitchFamily="34" charset="0"/>
                <a:sym typeface="Calibri"/>
              </a:rPr>
              <a:t> [Hint: See slide titled "Logical Tests"]</a:t>
            </a:r>
            <a:endParaRPr sz="2800" dirty="0">
              <a:solidFill>
                <a:srgbClr val="005493"/>
              </a:solidFill>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29771300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29"/>
          <p:cNvSpPr/>
          <p:nvPr/>
        </p:nvSpPr>
        <p:spPr>
          <a:xfrm>
            <a:off x="879676" y="2254092"/>
            <a:ext cx="5047965" cy="35515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9" name="Google Shape;269;p29"/>
          <p:cNvSpPr/>
          <p:nvPr/>
        </p:nvSpPr>
        <p:spPr>
          <a:xfrm>
            <a:off x="2545671" y="1974362"/>
            <a:ext cx="3789434" cy="4410644"/>
          </a:xfrm>
          <a:custGeom>
            <a:avLst/>
            <a:gdLst>
              <a:gd name="connsiteX0" fmla="*/ 2256215 w 10447599"/>
              <a:gd name="connsiteY0" fmla="*/ 0 h 3976184"/>
              <a:gd name="connsiteX1" fmla="*/ 0 w 10447599"/>
              <a:gd name="connsiteY1" fmla="*/ 3150 h 3976184"/>
              <a:gd name="connsiteX2" fmla="*/ 7843 w 10447599"/>
              <a:gd name="connsiteY2" fmla="*/ 1342416 h 3976184"/>
              <a:gd name="connsiteX3" fmla="*/ 3453340 w 10447599"/>
              <a:gd name="connsiteY3" fmla="*/ 3976184 h 3976184"/>
              <a:gd name="connsiteX4" fmla="*/ 10447599 w 10447599"/>
              <a:gd name="connsiteY4" fmla="*/ 247667 h 3976184"/>
              <a:gd name="connsiteX5" fmla="*/ 2256215 w 10447599"/>
              <a:gd name="connsiteY5" fmla="*/ 0 h 3976184"/>
              <a:gd name="connsiteX0" fmla="*/ 2256215 w 10447599"/>
              <a:gd name="connsiteY0" fmla="*/ 0 h 3986113"/>
              <a:gd name="connsiteX1" fmla="*/ 0 w 10447599"/>
              <a:gd name="connsiteY1" fmla="*/ 3150 h 3986113"/>
              <a:gd name="connsiteX2" fmla="*/ 7843 w 10447599"/>
              <a:gd name="connsiteY2" fmla="*/ 1342416 h 3986113"/>
              <a:gd name="connsiteX3" fmla="*/ 3563289 w 10447599"/>
              <a:gd name="connsiteY3" fmla="*/ 3986113 h 3986113"/>
              <a:gd name="connsiteX4" fmla="*/ 10447599 w 10447599"/>
              <a:gd name="connsiteY4" fmla="*/ 247667 h 3986113"/>
              <a:gd name="connsiteX5" fmla="*/ 2256215 w 10447599"/>
              <a:gd name="connsiteY5" fmla="*/ 0 h 3986113"/>
              <a:gd name="connsiteX0" fmla="*/ 2256215 w 9641301"/>
              <a:gd name="connsiteY0" fmla="*/ 0 h 3986113"/>
              <a:gd name="connsiteX1" fmla="*/ 0 w 9641301"/>
              <a:gd name="connsiteY1" fmla="*/ 3150 h 3986113"/>
              <a:gd name="connsiteX2" fmla="*/ 7843 w 9641301"/>
              <a:gd name="connsiteY2" fmla="*/ 1342416 h 3986113"/>
              <a:gd name="connsiteX3" fmla="*/ 3563289 w 9641301"/>
              <a:gd name="connsiteY3" fmla="*/ 3986113 h 3986113"/>
              <a:gd name="connsiteX4" fmla="*/ 9641301 w 9641301"/>
              <a:gd name="connsiteY4" fmla="*/ 227810 h 3986113"/>
              <a:gd name="connsiteX5" fmla="*/ 2256215 w 9641301"/>
              <a:gd name="connsiteY5" fmla="*/ 0 h 3986113"/>
              <a:gd name="connsiteX0" fmla="*/ 2282883 w 9667969"/>
              <a:gd name="connsiteY0" fmla="*/ 0 h 3986113"/>
              <a:gd name="connsiteX1" fmla="*/ 26668 w 9667969"/>
              <a:gd name="connsiteY1" fmla="*/ 3150 h 3986113"/>
              <a:gd name="connsiteX2" fmla="*/ 152 w 9667969"/>
              <a:gd name="connsiteY2" fmla="*/ 2993055 h 3986113"/>
              <a:gd name="connsiteX3" fmla="*/ 3589957 w 9667969"/>
              <a:gd name="connsiteY3" fmla="*/ 3986113 h 3986113"/>
              <a:gd name="connsiteX4" fmla="*/ 9667969 w 9667969"/>
              <a:gd name="connsiteY4" fmla="*/ 227810 h 3986113"/>
              <a:gd name="connsiteX5" fmla="*/ 2282883 w 9667969"/>
              <a:gd name="connsiteY5" fmla="*/ 0 h 3986113"/>
              <a:gd name="connsiteX0" fmla="*/ 2282885 w 9667971"/>
              <a:gd name="connsiteY0" fmla="*/ 0 h 5698806"/>
              <a:gd name="connsiteX1" fmla="*/ 26670 w 9667971"/>
              <a:gd name="connsiteY1" fmla="*/ 3150 h 5698806"/>
              <a:gd name="connsiteX2" fmla="*/ 154 w 9667971"/>
              <a:gd name="connsiteY2" fmla="*/ 2993055 h 5698806"/>
              <a:gd name="connsiteX3" fmla="*/ 5720234 w 9667971"/>
              <a:gd name="connsiteY3" fmla="*/ 5698806 h 5698806"/>
              <a:gd name="connsiteX4" fmla="*/ 9667971 w 9667971"/>
              <a:gd name="connsiteY4" fmla="*/ 227810 h 5698806"/>
              <a:gd name="connsiteX5" fmla="*/ 2282885 w 9667971"/>
              <a:gd name="connsiteY5" fmla="*/ 0 h 5698806"/>
              <a:gd name="connsiteX0" fmla="*/ 2282885 w 5720234"/>
              <a:gd name="connsiteY0" fmla="*/ 1497294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82885 w 5720234"/>
              <a:gd name="connsiteY5" fmla="*/ 1497294 h 7196100"/>
              <a:gd name="connsiteX0" fmla="*/ 2214166 w 5720234"/>
              <a:gd name="connsiteY0" fmla="*/ 976039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14166 w 5720234"/>
              <a:gd name="connsiteY5" fmla="*/ 976039 h 7196100"/>
              <a:gd name="connsiteX0" fmla="*/ 2214166 w 5766046"/>
              <a:gd name="connsiteY0" fmla="*/ 976039 h 7208511"/>
              <a:gd name="connsiteX1" fmla="*/ 26670 w 5766046"/>
              <a:gd name="connsiteY1" fmla="*/ 1500444 h 7208511"/>
              <a:gd name="connsiteX2" fmla="*/ 154 w 5766046"/>
              <a:gd name="connsiteY2" fmla="*/ 4490349 h 7208511"/>
              <a:gd name="connsiteX3" fmla="*/ 5766046 w 5766046"/>
              <a:gd name="connsiteY3" fmla="*/ 7208511 h 7208511"/>
              <a:gd name="connsiteX4" fmla="*/ 5693749 w 5766046"/>
              <a:gd name="connsiteY4" fmla="*/ 0 h 7208511"/>
              <a:gd name="connsiteX5" fmla="*/ 2214166 w 5766046"/>
              <a:gd name="connsiteY5" fmla="*/ 976039 h 7208511"/>
              <a:gd name="connsiteX0" fmla="*/ 2214166 w 5695634"/>
              <a:gd name="connsiteY0" fmla="*/ 976039 h 7183689"/>
              <a:gd name="connsiteX1" fmla="*/ 26670 w 5695634"/>
              <a:gd name="connsiteY1" fmla="*/ 1500444 h 7183689"/>
              <a:gd name="connsiteX2" fmla="*/ 154 w 5695634"/>
              <a:gd name="connsiteY2" fmla="*/ 4490349 h 7183689"/>
              <a:gd name="connsiteX3" fmla="*/ 5685874 w 5695634"/>
              <a:gd name="connsiteY3" fmla="*/ 7183689 h 7183689"/>
              <a:gd name="connsiteX4" fmla="*/ 5693749 w 5695634"/>
              <a:gd name="connsiteY4" fmla="*/ 0 h 7183689"/>
              <a:gd name="connsiteX5" fmla="*/ 2214166 w 5695634"/>
              <a:gd name="connsiteY5" fmla="*/ 976039 h 7183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5634" h="7183689" extrusionOk="0">
                <a:moveTo>
                  <a:pt x="2214166" y="976039"/>
                </a:moveTo>
                <a:lnTo>
                  <a:pt x="26670" y="1500444"/>
                </a:lnTo>
                <a:cubicBezTo>
                  <a:pt x="29284" y="1946866"/>
                  <a:pt x="-2460" y="4043927"/>
                  <a:pt x="154" y="4490349"/>
                </a:cubicBezTo>
                <a:lnTo>
                  <a:pt x="5685874" y="7183689"/>
                </a:lnTo>
                <a:cubicBezTo>
                  <a:pt x="5677046" y="4784989"/>
                  <a:pt x="5702577" y="2398700"/>
                  <a:pt x="5693749" y="0"/>
                </a:cubicBezTo>
                <a:lnTo>
                  <a:pt x="2214166" y="976039"/>
                </a:lnTo>
                <a:close/>
              </a:path>
            </a:pathLst>
          </a:custGeom>
          <a:solidFill>
            <a:srgbClr val="000000">
              <a:alpha val="38823"/>
            </a:srgbClr>
          </a:solidFill>
          <a:ln>
            <a:noFill/>
          </a:ln>
        </p:spPr>
        <p:txBody>
          <a:bodyPr spcFirstLastPara="1" wrap="square" lIns="0" tIns="0" rIns="0" bIns="0" anchor="t" anchorCtr="0">
            <a:noAutofit/>
          </a:bodyPr>
          <a:lstStyle/>
          <a:p>
            <a:endParaRPr sz="964"/>
          </a:p>
        </p:txBody>
      </p:sp>
      <p:sp>
        <p:nvSpPr>
          <p:cNvPr id="270" name="Google Shape;270;p29"/>
          <p:cNvSpPr/>
          <p:nvPr/>
        </p:nvSpPr>
        <p:spPr>
          <a:xfrm>
            <a:off x="2546430" y="2893671"/>
            <a:ext cx="1557521" cy="1851949"/>
          </a:xfrm>
          <a:custGeom>
            <a:avLst/>
            <a:gdLst/>
            <a:ahLst/>
            <a:cxnLst/>
            <a:rect l="l" t="t" r="r" b="b"/>
            <a:pathLst>
              <a:path w="1908809" h="1214754" extrusionOk="0">
                <a:moveTo>
                  <a:pt x="0" y="0"/>
                </a:moveTo>
                <a:lnTo>
                  <a:pt x="1908437" y="0"/>
                </a:lnTo>
                <a:lnTo>
                  <a:pt x="1908437" y="1214400"/>
                </a:lnTo>
                <a:lnTo>
                  <a:pt x="0" y="1214400"/>
                </a:lnTo>
                <a:lnTo>
                  <a:pt x="0" y="0"/>
                </a:lnTo>
                <a:close/>
              </a:path>
            </a:pathLst>
          </a:custGeom>
          <a:solidFill>
            <a:srgbClr val="53585F">
              <a:alpha val="60392"/>
            </a:srgbClr>
          </a:solidFill>
          <a:ln>
            <a:noFill/>
          </a:ln>
        </p:spPr>
        <p:txBody>
          <a:bodyPr spcFirstLastPara="1" wrap="square" lIns="0" tIns="0" rIns="0" bIns="0" anchor="t" anchorCtr="0">
            <a:noAutofit/>
          </a:bodyPr>
          <a:lstStyle/>
          <a:p>
            <a:endParaRPr sz="964"/>
          </a:p>
        </p:txBody>
      </p:sp>
      <p:sp>
        <p:nvSpPr>
          <p:cNvPr id="271" name="Google Shape;271;p29"/>
          <p:cNvSpPr txBox="1">
            <a:spLocks noGrp="1"/>
          </p:cNvSpPr>
          <p:nvPr>
            <p:ph type="title"/>
          </p:nvPr>
        </p:nvSpPr>
        <p:spPr>
          <a:xfrm>
            <a:off x="4344672" y="995527"/>
            <a:ext cx="3515464" cy="762429"/>
          </a:xfrm>
          <a:prstGeom prst="rect">
            <a:avLst/>
          </a:prstGeom>
          <a:noFill/>
          <a:ln>
            <a:noFill/>
          </a:ln>
        </p:spPr>
        <p:txBody>
          <a:bodyPr spcFirstLastPara="1" wrap="square" lIns="0" tIns="8839" rIns="0" bIns="0" anchor="t" anchorCtr="0">
            <a:noAutofit/>
          </a:bodyPr>
          <a:lstStyle/>
          <a:p>
            <a:pPr marL="6803"/>
            <a:r>
              <a:rPr lang="en-US" sz="4312" dirty="0">
                <a:solidFill>
                  <a:srgbClr val="000000"/>
                </a:solidFill>
              </a:rPr>
              <a:t>filter() variants</a:t>
            </a:r>
            <a:endParaRPr sz="4312" dirty="0"/>
          </a:p>
        </p:txBody>
      </p:sp>
      <p:sp>
        <p:nvSpPr>
          <p:cNvPr id="9" name="Google Shape;46;p7"/>
          <p:cNvSpPr>
            <a:spLocks noChangeAspect="1"/>
          </p:cNvSpPr>
          <p:nvPr/>
        </p:nvSpPr>
        <p:spPr>
          <a:xfrm>
            <a:off x="11112819" y="5835130"/>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5"/>
          <a:stretch>
            <a:fillRect/>
          </a:stretch>
        </p:blipFill>
        <p:spPr>
          <a:xfrm>
            <a:off x="6323946" y="1974613"/>
            <a:ext cx="3757314" cy="4418013"/>
          </a:xfrm>
          <a:prstGeom prst="rect">
            <a:avLst/>
          </a:prstGeom>
          <a:ln>
            <a:noFill/>
          </a:ln>
          <a:effectLst>
            <a:outerShdw blurRad="292100" dist="139700" dir="2700000" algn="tl" rotWithShape="0">
              <a:srgbClr val="333333">
                <a:alpha val="65000"/>
              </a:srgbClr>
            </a:outerShdw>
          </a:effectLst>
        </p:spPr>
      </p:pic>
      <p:sp>
        <p:nvSpPr>
          <p:cNvPr id="3" name="Slide Number Placeholder 2"/>
          <p:cNvSpPr>
            <a:spLocks noGrp="1"/>
          </p:cNvSpPr>
          <p:nvPr>
            <p:ph type="sldNum" idx="12"/>
          </p:nvPr>
        </p:nvSpPr>
        <p:spPr>
          <a:xfrm>
            <a:off x="9291808" y="6327837"/>
            <a:ext cx="2804134" cy="342964"/>
          </a:xfrm>
        </p:spPr>
        <p:txBody>
          <a:bodyPr/>
          <a:lstStyle/>
          <a:p>
            <a:fld id="{00000000-1234-1234-1234-123412341234}" type="slidenum">
              <a:rPr lang="en-US" smtClean="0"/>
              <a:pPr/>
              <a:t>35</a:t>
            </a:fld>
            <a:endParaRPr lang="en-US" dirty="0"/>
          </a:p>
        </p:txBody>
      </p:sp>
    </p:spTree>
    <p:extLst>
      <p:ext uri="{BB962C8B-B14F-4D97-AF65-F5344CB8AC3E}">
        <p14:creationId xmlns:p14="http://schemas.microsoft.com/office/powerpoint/2010/main" val="31082332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C1E4C6-BC0D-904E-8E25-EB41316800E3}"/>
              </a:ext>
            </a:extLst>
          </p:cNvPr>
          <p:cNvSpPr>
            <a:spLocks noGrp="1"/>
          </p:cNvSpPr>
          <p:nvPr>
            <p:ph type="title"/>
          </p:nvPr>
        </p:nvSpPr>
        <p:spPr/>
        <p:txBody>
          <a:bodyPr/>
          <a:lstStyle/>
          <a:p>
            <a:r>
              <a:rPr lang="en-US" dirty="0"/>
              <a:t>What else?</a:t>
            </a:r>
          </a:p>
        </p:txBody>
      </p:sp>
      <p:sp>
        <p:nvSpPr>
          <p:cNvPr id="4" name="Slide Number Placeholder 3">
            <a:extLst>
              <a:ext uri="{FF2B5EF4-FFF2-40B4-BE49-F238E27FC236}">
                <a16:creationId xmlns:a16="http://schemas.microsoft.com/office/drawing/2014/main" id="{70AD839F-EFBB-734F-A5D1-328272574F9A}"/>
              </a:ext>
            </a:extLst>
          </p:cNvPr>
          <p:cNvSpPr>
            <a:spLocks noGrp="1"/>
          </p:cNvSpPr>
          <p:nvPr>
            <p:ph type="sldNum" idx="4294967295"/>
          </p:nvPr>
        </p:nvSpPr>
        <p:spPr>
          <a:xfrm>
            <a:off x="9388475" y="6508750"/>
            <a:ext cx="2803525" cy="307975"/>
          </a:xfrm>
        </p:spPr>
        <p:txBody>
          <a:bodyPr/>
          <a:lstStyle/>
          <a:p>
            <a:fld id="{00000000-1234-1234-1234-123412341234}" type="slidenum">
              <a:rPr lang="en-US" smtClean="0"/>
              <a:pPr/>
              <a:t>36</a:t>
            </a:fld>
            <a:endParaRPr lang="en-US"/>
          </a:p>
        </p:txBody>
      </p:sp>
    </p:spTree>
    <p:extLst>
      <p:ext uri="{BB962C8B-B14F-4D97-AF65-F5344CB8AC3E}">
        <p14:creationId xmlns:p14="http://schemas.microsoft.com/office/powerpoint/2010/main" val="25921569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536950" y="2560061"/>
            <a:ext cx="4671041" cy="1539482"/>
          </a:xfrm>
          <a:prstGeom prst="rect">
            <a:avLst/>
          </a:prstGeom>
          <a:noFill/>
          <a:ln>
            <a:noFill/>
          </a:ln>
        </p:spPr>
        <p:txBody>
          <a:bodyPr spcFirstLastPara="1" wrap="square" lIns="0" tIns="9522" rIns="0" bIns="0" anchor="t" anchorCtr="0">
            <a:noAutofit/>
          </a:bodyPr>
          <a:lstStyle/>
          <a:p>
            <a:pPr marL="6803"/>
            <a:r>
              <a:rPr lang="en-US" sz="8812" dirty="0">
                <a:solidFill>
                  <a:srgbClr val="F0F0F0"/>
                </a:solidFill>
              </a:rPr>
              <a:t>arrange()</a:t>
            </a:r>
            <a:endParaRPr sz="8812" dirty="0"/>
          </a:p>
        </p:txBody>
      </p:sp>
      <p:sp>
        <p:nvSpPr>
          <p:cNvPr id="2" name="Slide Number Placeholder 1"/>
          <p:cNvSpPr>
            <a:spLocks noGrp="1"/>
          </p:cNvSpPr>
          <p:nvPr>
            <p:ph type="sldNum" idx="12"/>
          </p:nvPr>
        </p:nvSpPr>
        <p:spPr/>
        <p:txBody>
          <a:bodyPr/>
          <a:lstStyle/>
          <a:p>
            <a:fld id="{00000000-1234-1234-1234-123412341234}" type="slidenum">
              <a:rPr lang="en-US" smtClean="0"/>
              <a:pPr/>
              <a:t>37</a:t>
            </a:fld>
            <a:endParaRPr lang="en-US"/>
          </a:p>
        </p:txBody>
      </p:sp>
    </p:spTree>
    <p:extLst>
      <p:ext uri="{BB962C8B-B14F-4D97-AF65-F5344CB8AC3E}">
        <p14:creationId xmlns:p14="http://schemas.microsoft.com/office/powerpoint/2010/main" val="1438081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4619758" y="684400"/>
            <a:ext cx="2952485"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arrange()</a:t>
            </a:r>
            <a:endParaRPr dirty="0"/>
          </a:p>
        </p:txBody>
      </p:sp>
      <p:sp>
        <p:nvSpPr>
          <p:cNvPr id="16"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idx="12"/>
          </p:nvPr>
        </p:nvSpPr>
        <p:spPr/>
        <p:txBody>
          <a:bodyPr/>
          <a:lstStyle/>
          <a:p>
            <a:fld id="{00000000-1234-1234-1234-123412341234}" type="slidenum">
              <a:rPr lang="en-US" smtClean="0"/>
              <a:pPr/>
              <a:t>38</a:t>
            </a:fld>
            <a:endParaRPr lang="en-US"/>
          </a:p>
        </p:txBody>
      </p:sp>
      <p:graphicFrame>
        <p:nvGraphicFramePr>
          <p:cNvPr id="9" name="Table 8"/>
          <p:cNvGraphicFramePr>
            <a:graphicFrameLocks noGrp="1"/>
          </p:cNvGraphicFramePr>
          <p:nvPr>
            <p:extLst>
              <p:ext uri="{D42A27DB-BD31-4B8C-83A1-F6EECF244321}">
                <p14:modId xmlns:p14="http://schemas.microsoft.com/office/powerpoint/2010/main" val="1757298106"/>
              </p:ext>
            </p:extLst>
          </p:nvPr>
        </p:nvGraphicFramePr>
        <p:xfrm>
          <a:off x="170751" y="2693422"/>
          <a:ext cx="5378884" cy="2671130"/>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534226">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3"/>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45154971"/>
              </p:ext>
            </p:extLst>
          </p:nvPr>
        </p:nvGraphicFramePr>
        <p:xfrm>
          <a:off x="6704901" y="2694447"/>
          <a:ext cx="5378884" cy="2671125"/>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534225">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grpSp>
        <p:nvGrpSpPr>
          <p:cNvPr id="11" name="Group 10"/>
          <p:cNvGrpSpPr/>
          <p:nvPr/>
        </p:nvGrpSpPr>
        <p:grpSpPr>
          <a:xfrm>
            <a:off x="7113499" y="5134799"/>
            <a:ext cx="3329484" cy="1586106"/>
            <a:chOff x="6009784" y="4089073"/>
            <a:chExt cx="2928396" cy="2552214"/>
          </a:xfrm>
        </p:grpSpPr>
        <p:sp>
          <p:nvSpPr>
            <p:cNvPr id="12"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a:solidFill>
                    <a:srgbClr val="FFFFFF"/>
                  </a:solidFill>
                  <a:latin typeface="Trebuchet MS"/>
                  <a:ea typeface="Trebuchet MS"/>
                  <a:cs typeface="Trebuchet MS"/>
                  <a:sym typeface="Trebuchet MS"/>
                </a:rPr>
                <a:t>  </a:t>
              </a:r>
              <a:r>
                <a:rPr lang="en-US" sz="2062" dirty="0">
                  <a:solidFill>
                    <a:srgbClr val="FFFFFF"/>
                  </a:solidFill>
                  <a:latin typeface="Trebuchet MS"/>
                  <a:ea typeface="Trebuchet MS"/>
                  <a:cs typeface="Trebuchet MS"/>
                  <a:sym typeface="Trebuchet MS"/>
                </a:rPr>
                <a:t>Number of rows</a:t>
              </a:r>
            </a:p>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800" dirty="0">
                  <a:solidFill>
                    <a:srgbClr val="FFFFFF"/>
                  </a:solidFill>
                  <a:latin typeface="Trebuchet MS"/>
                  <a:ea typeface="Calibri"/>
                  <a:cs typeface="Calibri"/>
                  <a:sym typeface="Trebuchet MS"/>
                </a:rPr>
                <a:t> </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282583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253087"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172;p20"/>
          <p:cNvSpPr/>
          <p:nvPr/>
        </p:nvSpPr>
        <p:spPr>
          <a:xfrm>
            <a:off x="4867705" y="2926883"/>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 name="Google Shape;173;p20"/>
          <p:cNvSpPr txBox="1"/>
          <p:nvPr/>
        </p:nvSpPr>
        <p:spPr>
          <a:xfrm>
            <a:off x="4947920" y="3844021"/>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arrange by</a:t>
            </a:r>
            <a:endParaRPr sz="2800" dirty="0">
              <a:latin typeface="Trebuchet MS"/>
              <a:ea typeface="Trebuchet MS"/>
              <a:cs typeface="Trebuchet MS"/>
              <a:sym typeface="Trebuchet MS"/>
            </a:endParaRPr>
          </a:p>
        </p:txBody>
      </p:sp>
      <p:sp>
        <p:nvSpPr>
          <p:cNvPr id="18"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9"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2" name="Slide Number Placeholder 1"/>
          <p:cNvSpPr>
            <a:spLocks noGrp="1"/>
          </p:cNvSpPr>
          <p:nvPr>
            <p:ph type="sldNum" idx="12"/>
          </p:nvPr>
        </p:nvSpPr>
        <p:spPr/>
        <p:txBody>
          <a:bodyPr/>
          <a:lstStyle/>
          <a:p>
            <a:fld id="{00000000-1234-1234-1234-123412341234}" type="slidenum">
              <a:rPr lang="en-US" smtClean="0"/>
              <a:pPr/>
              <a:t>39</a:t>
            </a:fld>
            <a:endParaRPr lang="en-US"/>
          </a:p>
        </p:txBody>
      </p:sp>
      <p:sp>
        <p:nvSpPr>
          <p:cNvPr id="20" name="Google Shape;293;p32"/>
          <p:cNvSpPr txBox="1">
            <a:spLocks noGrp="1"/>
          </p:cNvSpPr>
          <p:nvPr>
            <p:ph type="title"/>
          </p:nvPr>
        </p:nvSpPr>
        <p:spPr>
          <a:xfrm>
            <a:off x="4619758" y="684400"/>
            <a:ext cx="2952485"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arrange()</a:t>
            </a:r>
            <a:endParaRPr dirty="0"/>
          </a:p>
        </p:txBody>
      </p:sp>
      <p:sp>
        <p:nvSpPr>
          <p:cNvPr id="21"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spTree>
    <p:extLst>
      <p:ext uri="{BB962C8B-B14F-4D97-AF65-F5344CB8AC3E}">
        <p14:creationId xmlns:p14="http://schemas.microsoft.com/office/powerpoint/2010/main" val="621470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4952" y="2776989"/>
            <a:ext cx="10490522" cy="3862150"/>
          </a:xfrm>
          <a:prstGeom prst="rect">
            <a:avLst/>
          </a:prstGeom>
        </p:spPr>
      </p:pic>
      <p:sp>
        <p:nvSpPr>
          <p:cNvPr id="2" name="Title 1">
            <a:extLst>
              <a:ext uri="{FF2B5EF4-FFF2-40B4-BE49-F238E27FC236}">
                <a16:creationId xmlns:a16="http://schemas.microsoft.com/office/drawing/2014/main" id="{7A53BE99-EC91-DF4E-BDF9-03EDD3ECAC36}"/>
              </a:ext>
            </a:extLst>
          </p:cNvPr>
          <p:cNvSpPr>
            <a:spLocks noGrp="1"/>
          </p:cNvSpPr>
          <p:nvPr>
            <p:ph type="title"/>
          </p:nvPr>
        </p:nvSpPr>
        <p:spPr>
          <a:xfrm>
            <a:off x="1665962" y="614555"/>
            <a:ext cx="6256750" cy="777536"/>
          </a:xfrm>
        </p:spPr>
        <p:txBody>
          <a:bodyPr/>
          <a:lstStyle/>
          <a:p>
            <a:r>
              <a:rPr lang="en-US" dirty="0"/>
              <a:t>Typical Data Science Pipeline</a:t>
            </a:r>
          </a:p>
        </p:txBody>
      </p:sp>
      <p:pic>
        <p:nvPicPr>
          <p:cNvPr id="6" name="Picture 5">
            <a:extLst>
              <a:ext uri="{FF2B5EF4-FFF2-40B4-BE49-F238E27FC236}">
                <a16:creationId xmlns:a16="http://schemas.microsoft.com/office/drawing/2014/main" id="{1FFFBDD7-0E36-2C4E-B3F6-F30F8519AB77}"/>
              </a:ext>
            </a:extLst>
          </p:cNvPr>
          <p:cNvPicPr>
            <a:picLocks noChangeAspect="1"/>
          </p:cNvPicPr>
          <p:nvPr/>
        </p:nvPicPr>
        <p:blipFill>
          <a:blip r:embed="rId4"/>
          <a:stretch>
            <a:fillRect/>
          </a:stretch>
        </p:blipFill>
        <p:spPr>
          <a:xfrm>
            <a:off x="9572341" y="188765"/>
            <a:ext cx="2406651" cy="2406651"/>
          </a:xfrm>
          <a:prstGeom prst="rect">
            <a:avLst/>
          </a:prstGeom>
        </p:spPr>
      </p:pic>
      <p:sp>
        <p:nvSpPr>
          <p:cNvPr id="4" name="Rounded Rectangle 3"/>
          <p:cNvSpPr/>
          <p:nvPr/>
        </p:nvSpPr>
        <p:spPr>
          <a:xfrm>
            <a:off x="3040503" y="4341917"/>
            <a:ext cx="884225" cy="574268"/>
          </a:xfrm>
          <a:prstGeom prst="roundRect">
            <a:avLst/>
          </a:prstGeom>
          <a:solidFill>
            <a:srgbClr val="FFFFD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Tidy</a:t>
            </a:r>
          </a:p>
        </p:txBody>
      </p:sp>
      <p:sp>
        <p:nvSpPr>
          <p:cNvPr id="5" name="Slide Number Placeholder 4"/>
          <p:cNvSpPr>
            <a:spLocks noGrp="1"/>
          </p:cNvSpPr>
          <p:nvPr>
            <p:ph type="sldNum" idx="12"/>
          </p:nvPr>
        </p:nvSpPr>
        <p:spPr>
          <a:xfrm>
            <a:off x="9291949" y="6467657"/>
            <a:ext cx="2804134" cy="342964"/>
          </a:xfrm>
        </p:spPr>
        <p:txBody>
          <a:bodyPr/>
          <a:lstStyle/>
          <a:p>
            <a:fld id="{00000000-1234-1234-1234-123412341234}" type="slidenum">
              <a:rPr lang="en-US" smtClean="0"/>
              <a:pPr/>
              <a:t>4</a:t>
            </a:fld>
            <a:endParaRPr lang="en-US" dirty="0"/>
          </a:p>
        </p:txBody>
      </p:sp>
      <p:sp>
        <p:nvSpPr>
          <p:cNvPr id="9" name="Rounded Rectangle 8"/>
          <p:cNvSpPr/>
          <p:nvPr/>
        </p:nvSpPr>
        <p:spPr>
          <a:xfrm>
            <a:off x="4420665" y="5043984"/>
            <a:ext cx="1918490" cy="452690"/>
          </a:xfrm>
          <a:prstGeom prst="roundRect">
            <a:avLst/>
          </a:prstGeom>
          <a:solidFill>
            <a:srgbClr val="FFFFD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Transform</a:t>
            </a:r>
          </a:p>
        </p:txBody>
      </p:sp>
    </p:spTree>
    <p:extLst>
      <p:ext uri="{BB962C8B-B14F-4D97-AF65-F5344CB8AC3E}">
        <p14:creationId xmlns:p14="http://schemas.microsoft.com/office/powerpoint/2010/main" val="24042870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869462"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first_name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2" name="Straight Arrow Connector 11"/>
          <p:cNvCxnSpPr/>
          <p:nvPr/>
        </p:nvCxnSpPr>
        <p:spPr>
          <a:xfrm>
            <a:off x="5232135" y="47280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4619758" y="684400"/>
            <a:ext cx="2952485"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arrange()</a:t>
            </a:r>
            <a:endParaRPr lang="en-US" dirty="0"/>
          </a:p>
        </p:txBody>
      </p:sp>
      <p:sp>
        <p:nvSpPr>
          <p:cNvPr id="17"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graphicFrame>
        <p:nvGraphicFramePr>
          <p:cNvPr id="18" name="Table 17"/>
          <p:cNvGraphicFramePr>
            <a:graphicFrameLocks noGrp="1"/>
          </p:cNvGraphicFramePr>
          <p:nvPr>
            <p:extLst>
              <p:ext uri="{D42A27DB-BD31-4B8C-83A1-F6EECF244321}">
                <p14:modId xmlns:p14="http://schemas.microsoft.com/office/powerpoint/2010/main" val="3927780260"/>
              </p:ext>
            </p:extLst>
          </p:nvPr>
        </p:nvGraphicFramePr>
        <p:xfrm>
          <a:off x="177798" y="3122824"/>
          <a:ext cx="4771962" cy="2877925"/>
        </p:xfrm>
        <a:graphic>
          <a:graphicData uri="http://schemas.openxmlformats.org/drawingml/2006/table">
            <a:tbl>
              <a:tblPr firstRow="1" bandRow="1">
                <a:tableStyleId>{71CB66AA-850D-4605-A19E-2ED404D436C7}</a:tableStyleId>
              </a:tblPr>
              <a:tblGrid>
                <a:gridCol w="1482098">
                  <a:extLst>
                    <a:ext uri="{9D8B030D-6E8A-4147-A177-3AD203B41FA5}">
                      <a16:colId xmlns:a16="http://schemas.microsoft.com/office/drawing/2014/main" val="20000"/>
                    </a:ext>
                  </a:extLst>
                </a:gridCol>
                <a:gridCol w="1534788">
                  <a:extLst>
                    <a:ext uri="{9D8B030D-6E8A-4147-A177-3AD203B41FA5}">
                      <a16:colId xmlns:a16="http://schemas.microsoft.com/office/drawing/2014/main" val="20001"/>
                    </a:ext>
                  </a:extLst>
                </a:gridCol>
                <a:gridCol w="1755076">
                  <a:extLst>
                    <a:ext uri="{9D8B030D-6E8A-4147-A177-3AD203B41FA5}">
                      <a16:colId xmlns:a16="http://schemas.microsoft.com/office/drawing/2014/main" val="20002"/>
                    </a:ext>
                  </a:extLst>
                </a:gridCol>
              </a:tblGrid>
              <a:tr h="575585">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585">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575585">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575585">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9CDE5"/>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575585">
                <a:tc>
                  <a:txBody>
                    <a:bodyPr/>
                    <a:lstStyle/>
                    <a:p>
                      <a:pPr algn="ctr" fontAlgn="b"/>
                      <a:r>
                        <a:rPr lang="en-US" sz="2400" b="0" i="0" u="none" strike="noStrike">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920912751"/>
              </p:ext>
            </p:extLst>
          </p:nvPr>
        </p:nvGraphicFramePr>
        <p:xfrm>
          <a:off x="6000750" y="3123852"/>
          <a:ext cx="4846320" cy="2876895"/>
        </p:xfrm>
        <a:graphic>
          <a:graphicData uri="http://schemas.openxmlformats.org/drawingml/2006/table">
            <a:tbl>
              <a:tblPr firstRow="1" bandRow="1">
                <a:tableStyleId>{71CB66AA-850D-4605-A19E-2ED404D436C7}</a:tableStyleId>
              </a:tblPr>
              <a:tblGrid>
                <a:gridCol w="1335167">
                  <a:extLst>
                    <a:ext uri="{9D8B030D-6E8A-4147-A177-3AD203B41FA5}">
                      <a16:colId xmlns:a16="http://schemas.microsoft.com/office/drawing/2014/main" val="20000"/>
                    </a:ext>
                  </a:extLst>
                </a:gridCol>
                <a:gridCol w="1554083">
                  <a:extLst>
                    <a:ext uri="{9D8B030D-6E8A-4147-A177-3AD203B41FA5}">
                      <a16:colId xmlns:a16="http://schemas.microsoft.com/office/drawing/2014/main" val="20001"/>
                    </a:ext>
                  </a:extLst>
                </a:gridCol>
                <a:gridCol w="1957070">
                  <a:extLst>
                    <a:ext uri="{9D8B030D-6E8A-4147-A177-3AD203B41FA5}">
                      <a16:colId xmlns:a16="http://schemas.microsoft.com/office/drawing/2014/main" val="20002"/>
                    </a:ext>
                  </a:extLst>
                </a:gridCol>
              </a:tblGrid>
              <a:tr h="575379">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379">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575379">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575379">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5B3D7"/>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75379">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sp>
        <p:nvSpPr>
          <p:cNvPr id="2" name="Slide Number Placeholder 1"/>
          <p:cNvSpPr>
            <a:spLocks noGrp="1"/>
          </p:cNvSpPr>
          <p:nvPr>
            <p:ph type="sldNum" idx="12"/>
          </p:nvPr>
        </p:nvSpPr>
        <p:spPr/>
        <p:txBody>
          <a:bodyPr/>
          <a:lstStyle/>
          <a:p>
            <a:fld id="{00000000-1234-1234-1234-123412341234}" type="slidenum">
              <a:rPr lang="en-US" smtClean="0"/>
              <a:pPr/>
              <a:t>40</a:t>
            </a:fld>
            <a:endParaRPr lang="en-US"/>
          </a:p>
        </p:txBody>
      </p:sp>
    </p:spTree>
    <p:extLst>
      <p:ext uri="{BB962C8B-B14F-4D97-AF65-F5344CB8AC3E}">
        <p14:creationId xmlns:p14="http://schemas.microsoft.com/office/powerpoint/2010/main" val="22542480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643439"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desc</a:t>
            </a:r>
            <a:r>
              <a:rPr lang="en-US" sz="3200" dirty="0">
                <a:solidFill>
                  <a:srgbClr val="C0504D"/>
                </a:solidFill>
                <a:latin typeface="Consolas" panose="020B0609020204030204" pitchFamily="49" charset="0"/>
                <a:ea typeface="Courier New"/>
                <a:cs typeface="Consolas" panose="020B0609020204030204" pitchFamily="49" charset="0"/>
                <a:sym typeface="Courier New"/>
              </a:rPr>
              <a:t>(</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C0504D"/>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2" name="Straight Arrow Connector 11"/>
          <p:cNvCxnSpPr/>
          <p:nvPr/>
        </p:nvCxnSpPr>
        <p:spPr>
          <a:xfrm>
            <a:off x="5232135" y="47280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4619758" y="684400"/>
            <a:ext cx="2952485"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arrange()</a:t>
            </a:r>
            <a:endParaRPr lang="en-US" dirty="0"/>
          </a:p>
        </p:txBody>
      </p:sp>
      <p:sp>
        <p:nvSpPr>
          <p:cNvPr id="17"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graphicFrame>
        <p:nvGraphicFramePr>
          <p:cNvPr id="18" name="Table 17"/>
          <p:cNvGraphicFramePr>
            <a:graphicFrameLocks noGrp="1"/>
          </p:cNvGraphicFramePr>
          <p:nvPr>
            <p:extLst>
              <p:ext uri="{D42A27DB-BD31-4B8C-83A1-F6EECF244321}">
                <p14:modId xmlns:p14="http://schemas.microsoft.com/office/powerpoint/2010/main" val="2014618738"/>
              </p:ext>
            </p:extLst>
          </p:nvPr>
        </p:nvGraphicFramePr>
        <p:xfrm>
          <a:off x="177798" y="3122824"/>
          <a:ext cx="4771962" cy="2877925"/>
        </p:xfrm>
        <a:graphic>
          <a:graphicData uri="http://schemas.openxmlformats.org/drawingml/2006/table">
            <a:tbl>
              <a:tblPr firstRow="1" bandRow="1">
                <a:tableStyleId>{71CB66AA-850D-4605-A19E-2ED404D436C7}</a:tableStyleId>
              </a:tblPr>
              <a:tblGrid>
                <a:gridCol w="1482098">
                  <a:extLst>
                    <a:ext uri="{9D8B030D-6E8A-4147-A177-3AD203B41FA5}">
                      <a16:colId xmlns:a16="http://schemas.microsoft.com/office/drawing/2014/main" val="20000"/>
                    </a:ext>
                  </a:extLst>
                </a:gridCol>
                <a:gridCol w="1534788">
                  <a:extLst>
                    <a:ext uri="{9D8B030D-6E8A-4147-A177-3AD203B41FA5}">
                      <a16:colId xmlns:a16="http://schemas.microsoft.com/office/drawing/2014/main" val="20001"/>
                    </a:ext>
                  </a:extLst>
                </a:gridCol>
                <a:gridCol w="1755076">
                  <a:extLst>
                    <a:ext uri="{9D8B030D-6E8A-4147-A177-3AD203B41FA5}">
                      <a16:colId xmlns:a16="http://schemas.microsoft.com/office/drawing/2014/main" val="20002"/>
                    </a:ext>
                  </a:extLst>
                </a:gridCol>
              </a:tblGrid>
              <a:tr h="575585">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585">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1"/>
                  </a:ext>
                </a:extLst>
              </a:tr>
              <a:tr h="575585">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2"/>
                  </a:ext>
                </a:extLst>
              </a:tr>
              <a:tr h="575585">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2A5D0"/>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extLst>
                  <a:ext uri="{0D108BD9-81ED-4DB2-BD59-A6C34878D82A}">
                    <a16:rowId xmlns:a16="http://schemas.microsoft.com/office/drawing/2014/main" val="10003"/>
                  </a:ext>
                </a:extLst>
              </a:tr>
              <a:tr h="575585">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392610466"/>
              </p:ext>
            </p:extLst>
          </p:nvPr>
        </p:nvGraphicFramePr>
        <p:xfrm>
          <a:off x="6000750" y="3123852"/>
          <a:ext cx="4846320" cy="2876895"/>
        </p:xfrm>
        <a:graphic>
          <a:graphicData uri="http://schemas.openxmlformats.org/drawingml/2006/table">
            <a:tbl>
              <a:tblPr firstRow="1" bandRow="1">
                <a:tableStyleId>{71CB66AA-850D-4605-A19E-2ED404D436C7}</a:tableStyleId>
              </a:tblPr>
              <a:tblGrid>
                <a:gridCol w="1335167">
                  <a:extLst>
                    <a:ext uri="{9D8B030D-6E8A-4147-A177-3AD203B41FA5}">
                      <a16:colId xmlns:a16="http://schemas.microsoft.com/office/drawing/2014/main" val="20000"/>
                    </a:ext>
                  </a:extLst>
                </a:gridCol>
                <a:gridCol w="1554083">
                  <a:extLst>
                    <a:ext uri="{9D8B030D-6E8A-4147-A177-3AD203B41FA5}">
                      <a16:colId xmlns:a16="http://schemas.microsoft.com/office/drawing/2014/main" val="20001"/>
                    </a:ext>
                  </a:extLst>
                </a:gridCol>
                <a:gridCol w="1957070">
                  <a:extLst>
                    <a:ext uri="{9D8B030D-6E8A-4147-A177-3AD203B41FA5}">
                      <a16:colId xmlns:a16="http://schemas.microsoft.com/office/drawing/2014/main" val="20002"/>
                    </a:ext>
                  </a:extLst>
                </a:gridCol>
              </a:tblGrid>
              <a:tr h="575379">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379">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575379">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extLst>
                  <a:ext uri="{0D108BD9-81ED-4DB2-BD59-A6C34878D82A}">
                    <a16:rowId xmlns:a16="http://schemas.microsoft.com/office/drawing/2014/main" val="10002"/>
                  </a:ext>
                </a:extLst>
              </a:tr>
              <a:tr h="575379">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9CDE5"/>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575379">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sp>
        <p:nvSpPr>
          <p:cNvPr id="2" name="Slide Number Placeholder 1"/>
          <p:cNvSpPr>
            <a:spLocks noGrp="1"/>
          </p:cNvSpPr>
          <p:nvPr>
            <p:ph type="sldNum" idx="12"/>
          </p:nvPr>
        </p:nvSpPr>
        <p:spPr/>
        <p:txBody>
          <a:bodyPr/>
          <a:lstStyle/>
          <a:p>
            <a:fld id="{00000000-1234-1234-1234-123412341234}" type="slidenum">
              <a:rPr lang="en-US" smtClean="0"/>
              <a:pPr/>
              <a:t>41</a:t>
            </a:fld>
            <a:endParaRPr lang="en-US"/>
          </a:p>
        </p:txBody>
      </p:sp>
    </p:spTree>
    <p:extLst>
      <p:ext uri="{BB962C8B-B14F-4D97-AF65-F5344CB8AC3E}">
        <p14:creationId xmlns:p14="http://schemas.microsoft.com/office/powerpoint/2010/main" val="27571663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42</a:t>
            </a:fld>
            <a:endParaRPr lang="en-US">
              <a:solidFill>
                <a:prstClr val="black">
                  <a:lumMod val="95000"/>
                  <a:lumOff val="5000"/>
                </a:prstClr>
              </a:solidFill>
            </a:endParaRPr>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3604506" y="614555"/>
            <a:ext cx="464824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latin typeface="Arial" panose="020B0604020202020204" pitchFamily="34" charset="0"/>
                <a:cs typeface="Arial" panose="020B0604020202020204" pitchFamily="34" charset="0"/>
              </a:rPr>
              <a:t>Your Turn 4</a:t>
            </a:r>
          </a:p>
        </p:txBody>
      </p:sp>
      <p:sp>
        <p:nvSpPr>
          <p:cNvPr id="6" name="Google Shape;351;p37"/>
          <p:cNvSpPr txBox="1"/>
          <p:nvPr/>
        </p:nvSpPr>
        <p:spPr>
          <a:xfrm>
            <a:off x="1405053" y="1890818"/>
            <a:ext cx="10715009"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3200" dirty="0">
                <a:solidFill>
                  <a:srgbClr val="005493"/>
                </a:solidFill>
                <a:latin typeface="Arial" panose="020B0604020202020204" pitchFamily="34" charset="0"/>
                <a:ea typeface="Calibri"/>
                <a:cs typeface="Arial" panose="020B0604020202020204" pitchFamily="34" charset="0"/>
                <a:sym typeface="Calibri"/>
              </a:rPr>
              <a:t>The column </a:t>
            </a:r>
            <a:r>
              <a:rPr lang="en-US" sz="3200" dirty="0" err="1">
                <a:solidFill>
                  <a:srgbClr val="005493"/>
                </a:solidFill>
                <a:latin typeface="Consolas" panose="020B0609020204030204" pitchFamily="49" charset="0"/>
                <a:ea typeface="Calibri"/>
                <a:cs typeface="Arial" panose="020B0604020202020204" pitchFamily="34" charset="0"/>
                <a:sym typeface="Calibri"/>
              </a:rPr>
              <a:t>ct_result</a:t>
            </a:r>
            <a:r>
              <a:rPr lang="en-US" sz="3200" dirty="0">
                <a:solidFill>
                  <a:srgbClr val="005493"/>
                </a:solidFill>
                <a:latin typeface="Arial" panose="020B0604020202020204" pitchFamily="34" charset="0"/>
                <a:ea typeface="Calibri"/>
                <a:cs typeface="Arial" panose="020B0604020202020204" pitchFamily="34" charset="0"/>
                <a:sym typeface="Calibri"/>
              </a:rPr>
              <a:t> contains the cycle threshold (Ct) for the real-time PCR that generated the final result.</a:t>
            </a:r>
            <a:endParaRPr lang="en-US" sz="3600" dirty="0">
              <a:solidFill>
                <a:srgbClr val="005493"/>
              </a:solidFill>
              <a:latin typeface="Arial" panose="020B0604020202020204" pitchFamily="34" charset="0"/>
              <a:ea typeface="Calibri"/>
              <a:cs typeface="Arial" panose="020B0604020202020204" pitchFamily="34" charset="0"/>
              <a:sym typeface="Calibri"/>
            </a:endParaRPr>
          </a:p>
          <a:p>
            <a:pPr marL="6803" marR="2721">
              <a:lnSpc>
                <a:spcPct val="124848"/>
              </a:lnSpc>
            </a:pPr>
            <a:endParaRPr lang="en-US" sz="2800" dirty="0">
              <a:solidFill>
                <a:srgbClr val="005493"/>
              </a:solidFill>
              <a:latin typeface="Arial" panose="020B0604020202020204" pitchFamily="34" charset="0"/>
              <a:ea typeface="Calibri"/>
              <a:cs typeface="Arial" panose="020B0604020202020204" pitchFamily="34" charset="0"/>
              <a:sym typeface="Calibri"/>
            </a:endParaRPr>
          </a:p>
          <a:p>
            <a:pPr marL="6803" marR="2721">
              <a:lnSpc>
                <a:spcPct val="124848"/>
              </a:lnSpc>
            </a:pPr>
            <a:r>
              <a:rPr lang="en-US" sz="2800" dirty="0">
                <a:solidFill>
                  <a:srgbClr val="005493"/>
                </a:solidFill>
                <a:latin typeface="Arial" panose="020B0604020202020204" pitchFamily="34" charset="0"/>
                <a:ea typeface="Calibri"/>
                <a:cs typeface="Arial" panose="020B0604020202020204" pitchFamily="34" charset="0"/>
                <a:sym typeface="Calibri"/>
              </a:rPr>
              <a:t>How might you use </a:t>
            </a:r>
            <a:r>
              <a:rPr lang="en-US" sz="2800" dirty="0">
                <a:solidFill>
                  <a:srgbClr val="005493"/>
                </a:solidFill>
                <a:latin typeface="Consolas" panose="020B0609020204030204" pitchFamily="49" charset="0"/>
                <a:ea typeface="Calibri"/>
                <a:cs typeface="Arial" panose="020B0604020202020204" pitchFamily="34" charset="0"/>
                <a:sym typeface="Calibri"/>
              </a:rPr>
              <a:t>arrange() </a:t>
            </a:r>
            <a:r>
              <a:rPr lang="en-US" sz="2800" dirty="0">
                <a:solidFill>
                  <a:srgbClr val="005493"/>
                </a:solidFill>
                <a:latin typeface="Arial" panose="020B0604020202020204" pitchFamily="34" charset="0"/>
                <a:ea typeface="Calibri"/>
                <a:cs typeface="Arial" panose="020B0604020202020204" pitchFamily="34" charset="0"/>
                <a:sym typeface="Calibri"/>
              </a:rPr>
              <a:t>to determine the highest and lowest Ct result in the dataset? </a:t>
            </a:r>
          </a:p>
        </p:txBody>
      </p:sp>
    </p:spTree>
    <p:extLst>
      <p:ext uri="{BB962C8B-B14F-4D97-AF65-F5344CB8AC3E}">
        <p14:creationId xmlns:p14="http://schemas.microsoft.com/office/powerpoint/2010/main" val="11299484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p:txBody>
          <a:bodyPr/>
          <a:lstStyle/>
          <a:p>
            <a:endParaRPr lang="en-US"/>
          </a:p>
        </p:txBody>
      </p:sp>
      <p:sp>
        <p:nvSpPr>
          <p:cNvPr id="11" name="Text Placeholder 10"/>
          <p:cNvSpPr>
            <a:spLocks noGrp="1"/>
          </p:cNvSpPr>
          <p:nvPr>
            <p:ph type="body" sz="quarter" idx="14"/>
          </p:nvPr>
        </p:nvSpPr>
        <p:spPr/>
        <p:txBody>
          <a:bodyPr/>
          <a:lstStyle/>
          <a:p>
            <a:endParaRPr lang="en-US"/>
          </a:p>
        </p:txBody>
      </p:sp>
      <p:sp>
        <p:nvSpPr>
          <p:cNvPr id="7" name="Slide Number Placeholder 6"/>
          <p:cNvSpPr>
            <a:spLocks noGrp="1"/>
          </p:cNvSpPr>
          <p:nvPr>
            <p:ph type="sldNum" idx="4294967295"/>
          </p:nvPr>
        </p:nvSpPr>
        <p:spPr>
          <a:xfrm>
            <a:off x="9388475" y="6378575"/>
            <a:ext cx="2803525" cy="342900"/>
          </a:xfrm>
          <a:prstGeom prst="rect">
            <a:avLst/>
          </a:prstGeom>
        </p:spPr>
        <p:txBody>
          <a:bodyPr/>
          <a:lstStyle/>
          <a:p>
            <a:fld id="{E7EBC154-6848-214C-B925-399887F0DE31}" type="slidenum">
              <a:rPr lang="en-US" smtClean="0">
                <a:solidFill>
                  <a:prstClr val="black">
                    <a:lumMod val="95000"/>
                    <a:lumOff val="5000"/>
                  </a:prstClr>
                </a:solidFill>
              </a:rPr>
              <a:pPr/>
              <a:t>43</a:t>
            </a:fld>
            <a:endParaRPr lang="en-US">
              <a:solidFill>
                <a:prstClr val="black">
                  <a:lumMod val="95000"/>
                  <a:lumOff val="5000"/>
                </a:prstClr>
              </a:solidFill>
            </a:endParaRPr>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6000" dirty="0">
                <a:solidFill>
                  <a:srgbClr val="005493"/>
                </a:solidFill>
                <a:sym typeface="Arial"/>
              </a:rPr>
              <a:t>Pop Quiz</a:t>
            </a:r>
          </a:p>
        </p:txBody>
      </p:sp>
      <p:sp>
        <p:nvSpPr>
          <p:cNvPr id="6" name="Google Shape;218;p24"/>
          <p:cNvSpPr txBox="1"/>
          <p:nvPr/>
        </p:nvSpPr>
        <p:spPr>
          <a:xfrm>
            <a:off x="1593408" y="1714603"/>
            <a:ext cx="9196829" cy="1323482"/>
          </a:xfrm>
          <a:prstGeom prst="rect">
            <a:avLst/>
          </a:prstGeom>
          <a:noFill/>
          <a:ln>
            <a:noFill/>
          </a:ln>
        </p:spPr>
        <p:txBody>
          <a:bodyPr spcFirstLastPara="1" wrap="square" lIns="0" tIns="6455" rIns="0" bIns="0" anchor="t" anchorCtr="0">
            <a:noAutofit/>
          </a:bodyPr>
          <a:lstStyle/>
          <a:p>
            <a:pPr marL="6803" marR="2721">
              <a:buClr>
                <a:srgbClr val="0070C0"/>
              </a:buClr>
            </a:pPr>
            <a:r>
              <a:rPr lang="en-US" sz="2800" dirty="0">
                <a:solidFill>
                  <a:srgbClr val="005493"/>
                </a:solidFill>
                <a:latin typeface="Calibri"/>
                <a:ea typeface="Calibri"/>
                <a:cs typeface="Calibri"/>
                <a:sym typeface="Calibri"/>
              </a:rPr>
              <a:t>The default behavior of arrange() is to order from lower to higher values. </a:t>
            </a:r>
          </a:p>
          <a:p>
            <a:pPr marL="6803" marR="2721">
              <a:buClr>
                <a:srgbClr val="0070C0"/>
              </a:buClr>
            </a:pPr>
            <a:endParaRPr lang="en-US" sz="2800" dirty="0">
              <a:solidFill>
                <a:srgbClr val="005493"/>
              </a:solidFill>
              <a:latin typeface="Calibri"/>
              <a:ea typeface="Calibri"/>
              <a:cs typeface="Calibri"/>
              <a:sym typeface="Calibri"/>
            </a:endParaRPr>
          </a:p>
          <a:p>
            <a:pPr marL="6803" marR="2721">
              <a:buClr>
                <a:srgbClr val="0070C0"/>
              </a:buClr>
            </a:pPr>
            <a:r>
              <a:rPr lang="en-US" sz="2800" dirty="0">
                <a:solidFill>
                  <a:srgbClr val="005493"/>
                </a:solidFill>
                <a:latin typeface="Calibri"/>
                <a:ea typeface="Calibri"/>
                <a:cs typeface="Calibri"/>
                <a:sym typeface="Calibri"/>
              </a:rPr>
              <a:t>When might arrange() place "1000" before "50"?</a:t>
            </a:r>
          </a:p>
        </p:txBody>
      </p:sp>
    </p:spTree>
    <p:extLst>
      <p:ext uri="{BB962C8B-B14F-4D97-AF65-F5344CB8AC3E}">
        <p14:creationId xmlns:p14="http://schemas.microsoft.com/office/powerpoint/2010/main" val="1266240127"/>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a:xfrm>
            <a:off x="9286812" y="6465271"/>
            <a:ext cx="2804134" cy="342964"/>
          </a:xfrm>
        </p:spPr>
        <p:txBody>
          <a:bodyPr/>
          <a:lstStyle/>
          <a:p>
            <a:fld id="{00000000-1234-1234-1234-123412341234}" type="slidenum">
              <a:rPr lang="en-US" smtClean="0"/>
              <a:pPr/>
              <a:t>44</a:t>
            </a:fld>
            <a:endParaRPr lang="en-US" dirty="0"/>
          </a:p>
        </p:txBody>
      </p:sp>
      <p:sp>
        <p:nvSpPr>
          <p:cNvPr id="6" name="TextBox 1">
            <a:extLst>
              <a:ext uri="{FF2B5EF4-FFF2-40B4-BE49-F238E27FC236}">
                <a16:creationId xmlns:a16="http://schemas.microsoft.com/office/drawing/2014/main" id="{BA5E8F3C-E7A3-CC49-8EBA-E7177324CB62}"/>
              </a:ext>
            </a:extLst>
          </p:cNvPr>
          <p:cNvSpPr txBox="1"/>
          <p:nvPr/>
        </p:nvSpPr>
        <p:spPr>
          <a:xfrm>
            <a:off x="626225" y="674400"/>
            <a:ext cx="10939550" cy="25545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t>Goal</a:t>
            </a:r>
          </a:p>
          <a:p>
            <a:pPr marL="514350" indent="-514350">
              <a:buAutoNum type="arabicPeriod"/>
            </a:pPr>
            <a:r>
              <a:rPr lang="en-US" sz="2400" dirty="0"/>
              <a:t>Learn how to use dplyr to transform data frames</a:t>
            </a:r>
          </a:p>
          <a:p>
            <a:endParaRPr lang="en-US" sz="2400" dirty="0"/>
          </a:p>
          <a:p>
            <a:r>
              <a:rPr lang="en-US" sz="3200" dirty="0"/>
              <a:t>Objectives</a:t>
            </a:r>
          </a:p>
          <a:p>
            <a:pPr marL="514350" indent="-514350">
              <a:buAutoNum type="arabicPeriod"/>
            </a:pPr>
            <a:r>
              <a:rPr lang="en-US" sz="2400" dirty="0"/>
              <a:t>List the major forms of data transformation implemented in dplyr</a:t>
            </a:r>
          </a:p>
          <a:p>
            <a:pPr marL="514350" indent="-514350">
              <a:buAutoNum type="arabicPeriod"/>
            </a:pPr>
            <a:r>
              <a:rPr lang="en-US" sz="2400" dirty="0"/>
              <a:t>Use code templates with dplyr functions to tidy a raw data set</a:t>
            </a:r>
          </a:p>
        </p:txBody>
      </p:sp>
    </p:spTree>
    <p:extLst>
      <p:ext uri="{BB962C8B-B14F-4D97-AF65-F5344CB8AC3E}">
        <p14:creationId xmlns:p14="http://schemas.microsoft.com/office/powerpoint/2010/main" val="3251904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3539430"/>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 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 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 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What is a “Tidy” Data Frame</a:t>
            </a:r>
          </a:p>
        </p:txBody>
      </p:sp>
      <p:sp>
        <p:nvSpPr>
          <p:cNvPr id="5" name="Rectangle 4"/>
          <p:cNvSpPr/>
          <p:nvPr/>
        </p:nvSpPr>
        <p:spPr>
          <a:xfrm>
            <a:off x="1672325" y="3000172"/>
            <a:ext cx="1080500" cy="233413"/>
          </a:xfrm>
          <a:prstGeom prst="rect">
            <a:avLst/>
          </a:prstGeom>
          <a:solidFill>
            <a:srgbClr val="7980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Arial" panose="020B0604020202020204" pitchFamily="34" charset="0"/>
                <a:cs typeface="Arial" panose="020B0604020202020204" pitchFamily="34" charset="0"/>
              </a:rPr>
              <a:t>MRN</a:t>
            </a: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5</a:t>
            </a:fld>
            <a:endParaRPr lang="en-US">
              <a:solidFill>
                <a:prstClr val="black">
                  <a:lumMod val="95000"/>
                  <a:lumOff val="5000"/>
                </a:prstClr>
              </a:solidFill>
            </a:endParaRPr>
          </a:p>
        </p:txBody>
      </p:sp>
    </p:spTree>
    <p:extLst>
      <p:ext uri="{BB962C8B-B14F-4D97-AF65-F5344CB8AC3E}">
        <p14:creationId xmlns:p14="http://schemas.microsoft.com/office/powerpoint/2010/main" val="31341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r>
              <a:rPr lang="en-US" sz="5196" dirty="0">
                <a:solidFill>
                  <a:srgbClr val="005493"/>
                </a:solidFill>
                <a:latin typeface="Arial" panose="020B0604020202020204" pitchFamily="34" charset="0"/>
                <a:ea typeface="Calibri"/>
                <a:cs typeface="Arial" panose="020B0604020202020204" pitchFamily="34" charset="0"/>
                <a:sym typeface="Calibri"/>
              </a:rPr>
              <a:t>Your Turn 1</a:t>
            </a:r>
            <a:endParaRPr sz="5196" dirty="0">
              <a:latin typeface="Arial" panose="020B0604020202020204" pitchFamily="34" charset="0"/>
              <a:ea typeface="Calibri"/>
              <a:cs typeface="Arial" panose="020B0604020202020204" pitchFamily="34" charset="0"/>
              <a:sym typeface="Calibri"/>
            </a:endParaRPr>
          </a:p>
        </p:txBody>
      </p:sp>
      <p:sp>
        <p:nvSpPr>
          <p:cNvPr id="2" name="Slide Number Placeholder 1"/>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6</a:t>
            </a:fld>
            <a:endParaRPr lang="en-US">
              <a:solidFill>
                <a:prstClr val="black">
                  <a:lumMod val="95000"/>
                  <a:lumOff val="5000"/>
                </a:prstClr>
              </a:solidFill>
            </a:endParaRPr>
          </a:p>
        </p:txBody>
      </p:sp>
      <p:sp>
        <p:nvSpPr>
          <p:cNvPr id="8" name="Google Shape;54;p8"/>
          <p:cNvSpPr txBox="1"/>
          <p:nvPr/>
        </p:nvSpPr>
        <p:spPr>
          <a:xfrm>
            <a:off x="2871627" y="2077900"/>
            <a:ext cx="7880193" cy="1386964"/>
          </a:xfrm>
          <a:prstGeom prst="rect">
            <a:avLst/>
          </a:prstGeom>
          <a:noFill/>
          <a:ln>
            <a:noFill/>
          </a:ln>
        </p:spPr>
        <p:txBody>
          <a:bodyPr spcFirstLastPara="1" wrap="square" lIns="0" tIns="6455" rIns="0" bIns="0" anchor="t" anchorCtr="0">
            <a:noAutofit/>
          </a:bodyPr>
          <a:lstStyle/>
          <a:p>
            <a:pPr marL="6803" marR="2721">
              <a:lnSpc>
                <a:spcPct val="134900"/>
              </a:lnSpc>
            </a:pPr>
            <a:r>
              <a:rPr lang="en-US" sz="4800" dirty="0">
                <a:solidFill>
                  <a:srgbClr val="005493"/>
                </a:solidFill>
                <a:latin typeface="Arial" panose="020B0604020202020204" pitchFamily="34" charset="0"/>
                <a:ea typeface="Calibri"/>
                <a:cs typeface="Arial" panose="020B0604020202020204" pitchFamily="34" charset="0"/>
                <a:sym typeface="Calibri"/>
              </a:rPr>
              <a:t>Open </a:t>
            </a:r>
            <a:r>
              <a:rPr lang="en-US" sz="4800">
                <a:solidFill>
                  <a:srgbClr val="005493"/>
                </a:solidFill>
                <a:latin typeface="Arial" panose="020B0604020202020204" pitchFamily="34" charset="0"/>
                <a:ea typeface="Calibri"/>
                <a:cs typeface="Arial" panose="020B0604020202020204" pitchFamily="34" charset="0"/>
                <a:sym typeface="Calibri"/>
              </a:rPr>
              <a:t>"</a:t>
            </a:r>
            <a:r>
              <a:rPr lang="en-US" sz="4800" b="1">
                <a:solidFill>
                  <a:srgbClr val="005493"/>
                </a:solidFill>
                <a:latin typeface="Arial" panose="020B0604020202020204" pitchFamily="34" charset="0"/>
                <a:cs typeface="Arial" panose="020B0604020202020204" pitchFamily="34" charset="0"/>
              </a:rPr>
              <a:t>04-Slice.</a:t>
            </a:r>
            <a:r>
              <a:rPr lang="en-US" sz="4800" b="1" dirty="0">
                <a:solidFill>
                  <a:srgbClr val="005493"/>
                </a:solidFill>
                <a:latin typeface="Arial" panose="020B0604020202020204" pitchFamily="34" charset="0"/>
                <a:cs typeface="Arial" panose="020B0604020202020204" pitchFamily="34" charset="0"/>
              </a:rPr>
              <a:t>Rmd" </a:t>
            </a:r>
            <a:r>
              <a:rPr lang="en-US" sz="4800" dirty="0">
                <a:solidFill>
                  <a:srgbClr val="005493"/>
                </a:solidFill>
                <a:latin typeface="Arial" panose="020B0604020202020204" pitchFamily="34" charset="0"/>
                <a:ea typeface="Calibri"/>
                <a:cs typeface="Arial" panose="020B0604020202020204" pitchFamily="34" charset="0"/>
                <a:sym typeface="Calibri"/>
              </a:rPr>
              <a:t>Run the setup chunk</a:t>
            </a:r>
            <a:endParaRPr sz="4800" dirty="0">
              <a:latin typeface="Arial" panose="020B0604020202020204" pitchFamily="34" charset="0"/>
              <a:ea typeface="Calibri"/>
              <a:cs typeface="Arial" panose="020B0604020202020204" pitchFamily="34" charset="0"/>
              <a:sym typeface="Calibri"/>
            </a:endParaRPr>
          </a:p>
        </p:txBody>
      </p:sp>
      <p:grpSp>
        <p:nvGrpSpPr>
          <p:cNvPr id="9" name="Group 8"/>
          <p:cNvGrpSpPr/>
          <p:nvPr/>
        </p:nvGrpSpPr>
        <p:grpSpPr>
          <a:xfrm>
            <a:off x="2213410" y="4206054"/>
            <a:ext cx="9096883" cy="1249672"/>
            <a:chOff x="979679" y="4109498"/>
            <a:chExt cx="8978064" cy="1249672"/>
          </a:xfrm>
        </p:grpSpPr>
        <p:pic>
          <p:nvPicPr>
            <p:cNvPr id="10" name="Picture 9"/>
            <p:cNvPicPr>
              <a:picLocks noChangeAspect="1"/>
            </p:cNvPicPr>
            <p:nvPr/>
          </p:nvPicPr>
          <p:blipFill>
            <a:blip r:embed="rId4"/>
            <a:stretch>
              <a:fillRect/>
            </a:stretch>
          </p:blipFill>
          <p:spPr>
            <a:xfrm>
              <a:off x="979679" y="4151594"/>
              <a:ext cx="8978064" cy="1207576"/>
            </a:xfrm>
            <a:prstGeom prst="rect">
              <a:avLst/>
            </a:prstGeom>
          </p:spPr>
        </p:pic>
        <p:sp>
          <p:nvSpPr>
            <p:cNvPr id="11" name="Oval 10"/>
            <p:cNvSpPr/>
            <p:nvPr/>
          </p:nvSpPr>
          <p:spPr>
            <a:xfrm>
              <a:off x="9474217" y="4109498"/>
              <a:ext cx="359229" cy="36146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9426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45"/>
        <p:cNvGrpSpPr/>
        <p:nvPr/>
      </p:nvGrpSpPr>
      <p:grpSpPr>
        <a:xfrm>
          <a:off x="0" y="0"/>
          <a:ext cx="0" cy="0"/>
          <a:chOff x="0" y="0"/>
          <a:chExt cx="0" cy="0"/>
        </a:xfrm>
      </p:grpSpPr>
      <p:sp>
        <p:nvSpPr>
          <p:cNvPr id="46" name="Google Shape;46;p7"/>
          <p:cNvSpPr/>
          <p:nvPr/>
        </p:nvSpPr>
        <p:spPr>
          <a:xfrm>
            <a:off x="4365791" y="2260130"/>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7" name="Google Shape;47;p7"/>
          <p:cNvSpPr txBox="1">
            <a:spLocks noGrp="1"/>
          </p:cNvSpPr>
          <p:nvPr>
            <p:ph type="title"/>
          </p:nvPr>
        </p:nvSpPr>
        <p:spPr>
          <a:xfrm>
            <a:off x="2011125" y="938375"/>
            <a:ext cx="8169750" cy="1158589"/>
          </a:xfrm>
          <a:prstGeom prst="rect">
            <a:avLst/>
          </a:prstGeom>
          <a:noFill/>
          <a:ln>
            <a:noFill/>
          </a:ln>
        </p:spPr>
        <p:txBody>
          <a:bodyPr spcFirstLastPara="1" wrap="square" lIns="0" tIns="7821" rIns="0" bIns="0" anchor="t" anchorCtr="0">
            <a:noAutofit/>
          </a:bodyPr>
          <a:lstStyle/>
          <a:p>
            <a:pPr marL="6803" algn="ctr"/>
            <a:r>
              <a:rPr lang="en-US" sz="6616">
                <a:solidFill>
                  <a:srgbClr val="000000"/>
                </a:solidFill>
                <a:latin typeface="+mj-lt"/>
              </a:rPr>
              <a:t>Transform Data with</a:t>
            </a:r>
            <a:endParaRPr sz="6616" dirty="0">
              <a:latin typeface="+mj-lt"/>
            </a:endParaRPr>
          </a:p>
        </p:txBody>
      </p:sp>
      <p:sp>
        <p:nvSpPr>
          <p:cNvPr id="9" name="Slide Number Placeholder 8"/>
          <p:cNvSpPr>
            <a:spLocks noGrp="1"/>
          </p:cNvSpPr>
          <p:nvPr>
            <p:ph type="sldNum" idx="12"/>
          </p:nvPr>
        </p:nvSpPr>
        <p:spPr>
          <a:xfrm>
            <a:off x="9218343" y="6427705"/>
            <a:ext cx="2804134" cy="342964"/>
          </a:xfrm>
        </p:spPr>
        <p:txBody>
          <a:bodyPr/>
          <a:lstStyle/>
          <a:p>
            <a:fld id="{00000000-1234-1234-1234-123412341234}" type="slidenum">
              <a:rPr lang="en-US" sz="1600" smtClean="0"/>
              <a:pPr/>
              <a:t>7</a:t>
            </a:fld>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5483380" y="684400"/>
            <a:ext cx="1547339"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dplyr</a:t>
            </a:r>
            <a:endParaRPr sz="5400" dirty="0">
              <a:latin typeface="+mj-lt"/>
            </a:endParaRPr>
          </a:p>
        </p:txBody>
      </p:sp>
      <p:sp>
        <p:nvSpPr>
          <p:cNvPr id="125" name="Google Shape;125;p16"/>
          <p:cNvSpPr txBox="1"/>
          <p:nvPr/>
        </p:nvSpPr>
        <p:spPr>
          <a:xfrm>
            <a:off x="5341615" y="2450007"/>
            <a:ext cx="5286783"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3200" dirty="0">
                <a:latin typeface="+mj-lt"/>
                <a:ea typeface="Calibri"/>
                <a:cs typeface="Calibri"/>
                <a:sym typeface="Calibri"/>
              </a:rPr>
              <a:t>dplyr implements a </a:t>
            </a:r>
            <a:r>
              <a:rPr lang="en-US" sz="3200" i="1" dirty="0">
                <a:latin typeface="+mj-lt"/>
                <a:ea typeface="Calibri"/>
                <a:cs typeface="Calibri"/>
                <a:sym typeface="Calibri"/>
              </a:rPr>
              <a:t>grammar </a:t>
            </a:r>
            <a:r>
              <a:rPr lang="en-US" sz="3200" dirty="0">
                <a:latin typeface="+mj-lt"/>
                <a:ea typeface="Calibri"/>
                <a:cs typeface="Calibri"/>
                <a:sym typeface="Calibri"/>
              </a:rPr>
              <a:t>for transforming tabular data.</a:t>
            </a:r>
            <a:endParaRPr sz="3200" dirty="0">
              <a:latin typeface="+mj-lt"/>
              <a:ea typeface="Calibri"/>
              <a:cs typeface="Calibri"/>
              <a:sym typeface="Calibri"/>
            </a:endParaRPr>
          </a:p>
        </p:txBody>
      </p:sp>
      <p:sp>
        <p:nvSpPr>
          <p:cNvPr id="6" name="Google Shape;46;p7"/>
          <p:cNvSpPr/>
          <p:nvPr/>
        </p:nvSpPr>
        <p:spPr>
          <a:xfrm>
            <a:off x="1581951" y="1461936"/>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1"/>
                </a:solidFill>
              </a:rPr>
              <a:t>Analytical Approach</a:t>
            </a:r>
          </a:p>
        </p:txBody>
      </p:sp>
      <p:sp>
        <p:nvSpPr>
          <p:cNvPr id="4" name="Slide Number Placeholder 3"/>
          <p:cNvSpPr>
            <a:spLocks noGrp="1"/>
          </p:cNvSpPr>
          <p:nvPr>
            <p:ph type="sldNum" idx="12"/>
          </p:nvPr>
        </p:nvSpPr>
        <p:spPr/>
        <p:txBody>
          <a:bodyPr/>
          <a:lstStyle/>
          <a:p>
            <a:fld id="{00000000-1234-1234-1234-123412341234}" type="slidenum">
              <a:rPr lang="en-US" smtClean="0"/>
              <a:pPr/>
              <a:t>9</a:t>
            </a:fld>
            <a:endParaRPr lang="en-US"/>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Right Arrow 18"/>
          <p:cNvSpPr/>
          <p:nvPr/>
        </p:nvSpPr>
        <p:spPr>
          <a:xfrm>
            <a:off x="5832219" y="3216421"/>
            <a:ext cx="1257932" cy="4849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124157" y="2997249"/>
            <a:ext cx="4346363" cy="923330"/>
            <a:chOff x="124157" y="2997249"/>
            <a:chExt cx="4346363" cy="923330"/>
          </a:xfrm>
        </p:grpSpPr>
        <p:sp>
          <p:nvSpPr>
            <p:cNvPr id="21" name="TextBox 20"/>
            <p:cNvSpPr txBox="1"/>
            <p:nvPr/>
          </p:nvSpPr>
          <p:spPr>
            <a:xfrm>
              <a:off x="124157" y="2997249"/>
              <a:ext cx="1165363" cy="923330"/>
            </a:xfrm>
            <a:prstGeom prst="rect">
              <a:avLst/>
            </a:prstGeom>
            <a:noFill/>
          </p:spPr>
          <p:txBody>
            <a:bodyPr wrap="square" rtlCol="0">
              <a:spAutoFit/>
            </a:bodyPr>
            <a:lstStyle/>
            <a:p>
              <a:r>
                <a:rPr lang="en-US" sz="5400" dirty="0"/>
                <a:t>ƒ(</a:t>
              </a:r>
            </a:p>
          </p:txBody>
        </p:sp>
        <p:sp>
          <p:nvSpPr>
            <p:cNvPr id="22" name="TextBox 21"/>
            <p:cNvSpPr txBox="1"/>
            <p:nvPr/>
          </p:nvSpPr>
          <p:spPr>
            <a:xfrm>
              <a:off x="3904772" y="2997249"/>
              <a:ext cx="565748" cy="923330"/>
            </a:xfrm>
            <a:prstGeom prst="rect">
              <a:avLst/>
            </a:prstGeom>
            <a:noFill/>
          </p:spPr>
          <p:txBody>
            <a:bodyPr wrap="square" rtlCol="0">
              <a:spAutoFit/>
            </a:bodyPr>
            <a:lstStyle/>
            <a:p>
              <a:r>
                <a:rPr lang="en-US" sz="5400" dirty="0"/>
                <a:t>)</a:t>
              </a:r>
            </a:p>
          </p:txBody>
        </p:sp>
      </p:grpSp>
      <p:graphicFrame>
        <p:nvGraphicFramePr>
          <p:cNvPr id="24" name="Google Shape;147;p18"/>
          <p:cNvGraphicFramePr/>
          <p:nvPr>
            <p:extLst>
              <p:ext uri="{D42A27DB-BD31-4B8C-83A1-F6EECF244321}">
                <p14:modId xmlns:p14="http://schemas.microsoft.com/office/powerpoint/2010/main" val="598233409"/>
              </p:ext>
            </p:extLst>
          </p:nvPr>
        </p:nvGraphicFramePr>
        <p:xfrm>
          <a:off x="9692779" y="2665483"/>
          <a:ext cx="1889596" cy="1586862"/>
        </p:xfrm>
        <a:graphic>
          <a:graphicData uri="http://schemas.openxmlformats.org/drawingml/2006/table">
            <a:tbl>
              <a:tblPr firstRow="1" bandRow="1">
                <a:tableStyleId>{08FB837D-C827-4EFA-A057-4D05807E0F7C}</a:tableStyleId>
              </a:tblPr>
              <a:tblGrid>
                <a:gridCol w="311155">
                  <a:extLst>
                    <a:ext uri="{9D8B030D-6E8A-4147-A177-3AD203B41FA5}">
                      <a16:colId xmlns:a16="http://schemas.microsoft.com/office/drawing/2014/main" val="20000"/>
                    </a:ext>
                  </a:extLst>
                </a:gridCol>
                <a:gridCol w="294344">
                  <a:extLst>
                    <a:ext uri="{9D8B030D-6E8A-4147-A177-3AD203B41FA5}">
                      <a16:colId xmlns:a16="http://schemas.microsoft.com/office/drawing/2014/main" val="20001"/>
                    </a:ext>
                  </a:extLst>
                </a:gridCol>
                <a:gridCol w="426066">
                  <a:extLst>
                    <a:ext uri="{9D8B030D-6E8A-4147-A177-3AD203B41FA5}">
                      <a16:colId xmlns:a16="http://schemas.microsoft.com/office/drawing/2014/main" val="20002"/>
                    </a:ext>
                  </a:extLst>
                </a:gridCol>
                <a:gridCol w="524167">
                  <a:extLst>
                    <a:ext uri="{9D8B030D-6E8A-4147-A177-3AD203B41FA5}">
                      <a16:colId xmlns:a16="http://schemas.microsoft.com/office/drawing/2014/main" val="20003"/>
                    </a:ext>
                  </a:extLst>
                </a:gridCol>
                <a:gridCol w="333864">
                  <a:extLst>
                    <a:ext uri="{9D8B030D-6E8A-4147-A177-3AD203B41FA5}">
                      <a16:colId xmlns:a16="http://schemas.microsoft.com/office/drawing/2014/main" val="92067123"/>
                    </a:ext>
                  </a:extLst>
                </a:gridCol>
              </a:tblGrid>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1"/>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2"/>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3"/>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391442035"/>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879648567"/>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297108279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440921598"/>
                  </a:ext>
                </a:extLst>
              </a:tr>
            </a:tbl>
          </a:graphicData>
        </a:graphic>
      </p:graphicFrame>
      <p:graphicFrame>
        <p:nvGraphicFramePr>
          <p:cNvPr id="26" name="Google Shape;147;p18"/>
          <p:cNvGraphicFramePr/>
          <p:nvPr>
            <p:extLst>
              <p:ext uri="{D42A27DB-BD31-4B8C-83A1-F6EECF244321}">
                <p14:modId xmlns:p14="http://schemas.microsoft.com/office/powerpoint/2010/main" val="3141248791"/>
              </p:ext>
            </p:extLst>
          </p:nvPr>
        </p:nvGraphicFramePr>
        <p:xfrm>
          <a:off x="914468" y="2262700"/>
          <a:ext cx="2977680" cy="2392428"/>
        </p:xfrm>
        <a:graphic>
          <a:graphicData uri="http://schemas.openxmlformats.org/drawingml/2006/table">
            <a:tbl>
              <a:tblPr firstRow="1" bandRow="1">
                <a:tableStyleId>{3C2FFA5D-87B4-456A-9821-1D502468CF0F}</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gridCol w="646626">
                  <a:extLst>
                    <a:ext uri="{9D8B030D-6E8A-4147-A177-3AD203B41FA5}">
                      <a16:colId xmlns:a16="http://schemas.microsoft.com/office/drawing/2014/main" val="71382898"/>
                    </a:ext>
                  </a:extLst>
                </a:gridCol>
                <a:gridCol w="411863">
                  <a:extLst>
                    <a:ext uri="{9D8B030D-6E8A-4147-A177-3AD203B41FA5}">
                      <a16:colId xmlns:a16="http://schemas.microsoft.com/office/drawing/2014/main" val="9206712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440921598"/>
                  </a:ext>
                </a:extLst>
              </a:tr>
            </a:tbl>
          </a:graphicData>
        </a:graphic>
      </p:graphicFrame>
    </p:spTree>
    <p:extLst>
      <p:ext uri="{BB962C8B-B14F-4D97-AF65-F5344CB8AC3E}">
        <p14:creationId xmlns:p14="http://schemas.microsoft.com/office/powerpoint/2010/main" val="489047524"/>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48774</TotalTime>
  <Words>4121</Words>
  <Application>Microsoft Macintosh PowerPoint</Application>
  <PresentationFormat>Widescreen</PresentationFormat>
  <Paragraphs>581</Paragraphs>
  <Slides>44</Slides>
  <Notes>43</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44</vt:i4>
      </vt:variant>
    </vt:vector>
  </HeadingPairs>
  <TitlesOfParts>
    <vt:vector size="59" baseType="lpstr">
      <vt:lpstr>Arial</vt:lpstr>
      <vt:lpstr>Calibri</vt:lpstr>
      <vt:lpstr>Cambria</vt:lpstr>
      <vt:lpstr>Consolas</vt:lpstr>
      <vt:lpstr>Courier New</vt:lpstr>
      <vt:lpstr>Gill Sans</vt:lpstr>
      <vt:lpstr>Helvetica</vt:lpstr>
      <vt:lpstr>Times New Roman</vt:lpstr>
      <vt:lpstr>Trebuchet MS</vt:lpstr>
      <vt:lpstr>Tw Cen MT</vt:lpstr>
      <vt:lpstr>Tw Cen MT Condensed</vt:lpstr>
      <vt:lpstr>Verdana</vt:lpstr>
      <vt:lpstr>Wingdings 3</vt:lpstr>
      <vt:lpstr>Office Theme</vt:lpstr>
      <vt:lpstr>Integral</vt:lpstr>
      <vt:lpstr>Data Transformation:  Slicing Your Data</vt:lpstr>
      <vt:lpstr>Presentation adapted from…  Amrom Obstfeld</vt:lpstr>
      <vt:lpstr>PowerPoint Presentation</vt:lpstr>
      <vt:lpstr>Typical Data Science Pipeline</vt:lpstr>
      <vt:lpstr>What is a “Tidy” Data Frame</vt:lpstr>
      <vt:lpstr>PowerPoint Presentation</vt:lpstr>
      <vt:lpstr>Transform Data with</vt:lpstr>
      <vt:lpstr>dplyr</vt:lpstr>
      <vt:lpstr>Analytical Approach</vt:lpstr>
      <vt:lpstr>Analytical Approach</vt:lpstr>
      <vt:lpstr>dplyr: a grammar for transforming data</vt:lpstr>
      <vt:lpstr>Common syntax</vt:lpstr>
      <vt:lpstr>Pulling specific columns out of your data frame</vt:lpstr>
      <vt:lpstr>select()</vt:lpstr>
      <vt:lpstr>select()</vt:lpstr>
      <vt:lpstr>PowerPoint Presentation</vt:lpstr>
      <vt:lpstr>PowerPoint Presentation</vt:lpstr>
      <vt:lpstr>PowerPoint Presentation</vt:lpstr>
      <vt:lpstr>PowerPoint Presentation</vt:lpstr>
      <vt:lpstr>PowerPoint Presentation</vt:lpstr>
      <vt:lpstr>Pulling specific rows out of your data frame</vt:lpstr>
      <vt:lpstr>filter()</vt:lpstr>
      <vt:lpstr>filter()</vt:lpstr>
      <vt:lpstr>Common syntax</vt:lpstr>
      <vt:lpstr>PowerPoint Presentation</vt:lpstr>
      <vt:lpstr>PowerPoint Presentation</vt:lpstr>
      <vt:lpstr>PowerPoint Presentation</vt:lpstr>
      <vt:lpstr>PowerPoint Presentation</vt:lpstr>
      <vt:lpstr>filter()</vt:lpstr>
      <vt:lpstr>PowerPoint Presentation</vt:lpstr>
      <vt:lpstr>Logical tests</vt:lpstr>
      <vt:lpstr>Pop Quiz</vt:lpstr>
      <vt:lpstr>Pop Quiz</vt:lpstr>
      <vt:lpstr>PowerPoint Presentation</vt:lpstr>
      <vt:lpstr>filter() variants</vt:lpstr>
      <vt:lpstr>What else?</vt:lpstr>
      <vt:lpstr>arrange()</vt:lpstr>
      <vt:lpstr>arrange()</vt:lpstr>
      <vt:lpstr>arrange()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Patrick C Mathias</cp:lastModifiedBy>
  <cp:revision>279</cp:revision>
  <cp:lastPrinted>2019-05-03T14:53:33Z</cp:lastPrinted>
  <dcterms:modified xsi:type="dcterms:W3CDTF">2020-12-13T19:44:32Z</dcterms:modified>
</cp:coreProperties>
</file>